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4"/>
  </p:notesMasterIdLst>
  <p:sldIdLst>
    <p:sldId id="256" r:id="rId2"/>
    <p:sldId id="282" r:id="rId3"/>
    <p:sldId id="600" r:id="rId4"/>
    <p:sldId id="696" r:id="rId5"/>
    <p:sldId id="674" r:id="rId6"/>
    <p:sldId id="697" r:id="rId7"/>
    <p:sldId id="698" r:id="rId8"/>
    <p:sldId id="704" r:id="rId9"/>
    <p:sldId id="678" r:id="rId10"/>
    <p:sldId id="699" r:id="rId11"/>
    <p:sldId id="666" r:id="rId12"/>
    <p:sldId id="700" r:id="rId13"/>
    <p:sldId id="701" r:id="rId14"/>
    <p:sldId id="702" r:id="rId15"/>
    <p:sldId id="703" r:id="rId16"/>
    <p:sldId id="706" r:id="rId17"/>
    <p:sldId id="705" r:id="rId18"/>
    <p:sldId id="602" r:id="rId19"/>
    <p:sldId id="273" r:id="rId20"/>
    <p:sldId id="274" r:id="rId21"/>
    <p:sldId id="275" r:id="rId22"/>
    <p:sldId id="27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600"/>
            <p14:sldId id="696"/>
            <p14:sldId id="674"/>
            <p14:sldId id="697"/>
            <p14:sldId id="698"/>
            <p14:sldId id="704"/>
            <p14:sldId id="678"/>
            <p14:sldId id="699"/>
            <p14:sldId id="666"/>
            <p14:sldId id="700"/>
            <p14:sldId id="701"/>
            <p14:sldId id="702"/>
            <p14:sldId id="703"/>
            <p14:sldId id="706"/>
            <p14:sldId id="705"/>
            <p14:sldId id="602"/>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736" autoAdjust="0"/>
    <p:restoredTop sz="96447" autoAdjust="0"/>
  </p:normalViewPr>
  <p:slideViewPr>
    <p:cSldViewPr snapToGrid="0">
      <p:cViewPr varScale="1">
        <p:scale>
          <a:sx n="109" d="100"/>
          <a:sy n="109" d="100"/>
        </p:scale>
        <p:origin x="-906"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2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7.wmf"/><Relationship Id="rId1" Type="http://schemas.openxmlformats.org/officeDocument/2006/relationships/image" Target="../media/image39.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5" Type="http://schemas.openxmlformats.org/officeDocument/2006/relationships/image" Target="../media/image45.wmf"/><Relationship Id="rId4" Type="http://schemas.openxmlformats.org/officeDocument/2006/relationships/image" Target="../media/image4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wmf"/><Relationship Id="rId7" Type="http://schemas.openxmlformats.org/officeDocument/2006/relationships/image" Target="../media/image20.wmf"/><Relationship Id="rId2" Type="http://schemas.openxmlformats.org/officeDocument/2006/relationships/image" Target="../media/image15.wmf"/><Relationship Id="rId1" Type="http://schemas.openxmlformats.org/officeDocument/2006/relationships/image" Target="../media/image14.wmf"/><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5" Type="http://schemas.openxmlformats.org/officeDocument/2006/relationships/image" Target="../media/image25.wmf"/><Relationship Id="rId4" Type="http://schemas.openxmlformats.org/officeDocument/2006/relationships/image" Target="../media/image2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2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2020-10-28</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Spans and subspaces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Spans and subspaces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Spans and subspaces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Spans and subspaces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Spans and subspaces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Spans and subspaces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Spans and subspaces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Spans and subspaces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Spans and subspaces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Spans and subspaces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Spans and subspaces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3.bin"/><Relationship Id="rId3" Type="http://schemas.microsoft.com/office/2007/relationships/media" Target="../media/media10.wav"/><Relationship Id="rId7" Type="http://schemas.openxmlformats.org/officeDocument/2006/relationships/image" Target="../media/image27.wmf"/><Relationship Id="rId12" Type="http://schemas.openxmlformats.org/officeDocument/2006/relationships/image" Target="../media/image8.png"/><Relationship Id="rId2" Type="http://schemas.openxmlformats.org/officeDocument/2006/relationships/tags" Target="../tags/tag8.xml"/><Relationship Id="rId1" Type="http://schemas.openxmlformats.org/officeDocument/2006/relationships/vmlDrawing" Target="../drawings/vmlDrawing6.vml"/><Relationship Id="rId6" Type="http://schemas.openxmlformats.org/officeDocument/2006/relationships/oleObject" Target="../embeddings/oleObject22.bin"/><Relationship Id="rId11" Type="http://schemas.openxmlformats.org/officeDocument/2006/relationships/image" Target="../media/image29.wmf"/><Relationship Id="rId5" Type="http://schemas.openxmlformats.org/officeDocument/2006/relationships/slideLayout" Target="../slideLayouts/slideLayout2.xml"/><Relationship Id="rId10" Type="http://schemas.openxmlformats.org/officeDocument/2006/relationships/oleObject" Target="../embeddings/oleObject24.bin"/><Relationship Id="rId4" Type="http://schemas.openxmlformats.org/officeDocument/2006/relationships/audio" Target="../media/media10.wav"/><Relationship Id="rId9" Type="http://schemas.openxmlformats.org/officeDocument/2006/relationships/image" Target="../media/image28.wmf"/></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1.wav"/><Relationship Id="rId7" Type="http://schemas.openxmlformats.org/officeDocument/2006/relationships/image" Target="../media/image30.wmf"/><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oleObject" Target="../embeddings/oleObject25.bin"/><Relationship Id="rId5" Type="http://schemas.openxmlformats.org/officeDocument/2006/relationships/slideLayout" Target="../slideLayouts/slideLayout2.xml"/><Relationship Id="rId4" Type="http://schemas.openxmlformats.org/officeDocument/2006/relationships/audio" Target="../media/media11.wav"/></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7.bin"/><Relationship Id="rId3" Type="http://schemas.microsoft.com/office/2007/relationships/media" Target="../media/media12.wav"/><Relationship Id="rId7" Type="http://schemas.openxmlformats.org/officeDocument/2006/relationships/image" Target="../media/image27.wmf"/><Relationship Id="rId12" Type="http://schemas.openxmlformats.org/officeDocument/2006/relationships/image" Target="../media/image8.png"/><Relationship Id="rId2" Type="http://schemas.openxmlformats.org/officeDocument/2006/relationships/tags" Target="../tags/tag10.xml"/><Relationship Id="rId1" Type="http://schemas.openxmlformats.org/officeDocument/2006/relationships/vmlDrawing" Target="../drawings/vmlDrawing8.vml"/><Relationship Id="rId6" Type="http://schemas.openxmlformats.org/officeDocument/2006/relationships/oleObject" Target="../embeddings/oleObject26.bin"/><Relationship Id="rId11" Type="http://schemas.openxmlformats.org/officeDocument/2006/relationships/image" Target="../media/image32.wmf"/><Relationship Id="rId5" Type="http://schemas.openxmlformats.org/officeDocument/2006/relationships/slideLayout" Target="../slideLayouts/slideLayout2.xml"/><Relationship Id="rId10" Type="http://schemas.openxmlformats.org/officeDocument/2006/relationships/oleObject" Target="../embeddings/oleObject28.bin"/><Relationship Id="rId4" Type="http://schemas.openxmlformats.org/officeDocument/2006/relationships/audio" Target="../media/media12.wav"/><Relationship Id="rId9" Type="http://schemas.openxmlformats.org/officeDocument/2006/relationships/image" Target="../media/image31.wmf"/></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3.wav"/><Relationship Id="rId7" Type="http://schemas.openxmlformats.org/officeDocument/2006/relationships/image" Target="../media/image33.wmf"/><Relationship Id="rId2" Type="http://schemas.openxmlformats.org/officeDocument/2006/relationships/tags" Target="../tags/tag11.xml"/><Relationship Id="rId1" Type="http://schemas.openxmlformats.org/officeDocument/2006/relationships/vmlDrawing" Target="../drawings/vmlDrawing9.vml"/><Relationship Id="rId6" Type="http://schemas.openxmlformats.org/officeDocument/2006/relationships/oleObject" Target="../embeddings/oleObject29.bin"/><Relationship Id="rId5" Type="http://schemas.openxmlformats.org/officeDocument/2006/relationships/slideLayout" Target="../slideLayouts/slideLayout2.xml"/><Relationship Id="rId4" Type="http://schemas.openxmlformats.org/officeDocument/2006/relationships/audio" Target="../media/media13.wav"/></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31.bin"/><Relationship Id="rId3" Type="http://schemas.microsoft.com/office/2007/relationships/media" Target="../media/media14.wav"/><Relationship Id="rId7" Type="http://schemas.openxmlformats.org/officeDocument/2006/relationships/image" Target="../media/image27.wmf"/><Relationship Id="rId12" Type="http://schemas.openxmlformats.org/officeDocument/2006/relationships/image" Target="../media/image8.png"/><Relationship Id="rId2" Type="http://schemas.openxmlformats.org/officeDocument/2006/relationships/tags" Target="../tags/tag12.xml"/><Relationship Id="rId1" Type="http://schemas.openxmlformats.org/officeDocument/2006/relationships/vmlDrawing" Target="../drawings/vmlDrawing10.vml"/><Relationship Id="rId6" Type="http://schemas.openxmlformats.org/officeDocument/2006/relationships/oleObject" Target="../embeddings/oleObject30.bin"/><Relationship Id="rId11" Type="http://schemas.openxmlformats.org/officeDocument/2006/relationships/image" Target="../media/image35.wmf"/><Relationship Id="rId5" Type="http://schemas.openxmlformats.org/officeDocument/2006/relationships/slideLayout" Target="../slideLayouts/slideLayout2.xml"/><Relationship Id="rId10" Type="http://schemas.openxmlformats.org/officeDocument/2006/relationships/oleObject" Target="../embeddings/oleObject32.bin"/><Relationship Id="rId4" Type="http://schemas.openxmlformats.org/officeDocument/2006/relationships/audio" Target="../media/media14.wav"/><Relationship Id="rId9" Type="http://schemas.openxmlformats.org/officeDocument/2006/relationships/image" Target="../media/image34.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34.bin"/><Relationship Id="rId3" Type="http://schemas.microsoft.com/office/2007/relationships/media" Target="../media/media15.wav"/><Relationship Id="rId7" Type="http://schemas.openxmlformats.org/officeDocument/2006/relationships/image" Target="../media/image36.wmf"/><Relationship Id="rId12" Type="http://schemas.openxmlformats.org/officeDocument/2006/relationships/image" Target="../media/image8.png"/><Relationship Id="rId2" Type="http://schemas.openxmlformats.org/officeDocument/2006/relationships/tags" Target="../tags/tag13.xml"/><Relationship Id="rId1" Type="http://schemas.openxmlformats.org/officeDocument/2006/relationships/vmlDrawing" Target="../drawings/vmlDrawing11.vml"/><Relationship Id="rId6" Type="http://schemas.openxmlformats.org/officeDocument/2006/relationships/oleObject" Target="../embeddings/oleObject33.bin"/><Relationship Id="rId11" Type="http://schemas.openxmlformats.org/officeDocument/2006/relationships/image" Target="../media/image38.wmf"/><Relationship Id="rId5" Type="http://schemas.openxmlformats.org/officeDocument/2006/relationships/slideLayout" Target="../slideLayouts/slideLayout2.xml"/><Relationship Id="rId10" Type="http://schemas.openxmlformats.org/officeDocument/2006/relationships/oleObject" Target="../embeddings/oleObject35.bin"/><Relationship Id="rId4" Type="http://schemas.openxmlformats.org/officeDocument/2006/relationships/audio" Target="../media/media15.wav"/><Relationship Id="rId9" Type="http://schemas.openxmlformats.org/officeDocument/2006/relationships/image" Target="../media/image37.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7.bin"/><Relationship Id="rId3" Type="http://schemas.microsoft.com/office/2007/relationships/media" Target="../media/media16.wav"/><Relationship Id="rId7" Type="http://schemas.openxmlformats.org/officeDocument/2006/relationships/image" Target="../media/image39.wmf"/><Relationship Id="rId12" Type="http://schemas.openxmlformats.org/officeDocument/2006/relationships/image" Target="../media/image8.png"/><Relationship Id="rId2" Type="http://schemas.openxmlformats.org/officeDocument/2006/relationships/tags" Target="../tags/tag14.xml"/><Relationship Id="rId1" Type="http://schemas.openxmlformats.org/officeDocument/2006/relationships/vmlDrawing" Target="../drawings/vmlDrawing12.vml"/><Relationship Id="rId6" Type="http://schemas.openxmlformats.org/officeDocument/2006/relationships/oleObject" Target="../embeddings/oleObject36.bin"/><Relationship Id="rId11" Type="http://schemas.openxmlformats.org/officeDocument/2006/relationships/image" Target="../media/image40.wmf"/><Relationship Id="rId5" Type="http://schemas.openxmlformats.org/officeDocument/2006/relationships/slideLayout" Target="../slideLayouts/slideLayout2.xml"/><Relationship Id="rId10" Type="http://schemas.openxmlformats.org/officeDocument/2006/relationships/oleObject" Target="../embeddings/oleObject38.bin"/><Relationship Id="rId4" Type="http://schemas.openxmlformats.org/officeDocument/2006/relationships/audio" Target="../media/media16.wav"/><Relationship Id="rId9" Type="http://schemas.openxmlformats.org/officeDocument/2006/relationships/image" Target="../media/image37.w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40.bin"/><Relationship Id="rId13" Type="http://schemas.openxmlformats.org/officeDocument/2006/relationships/image" Target="../media/image44.wmf"/><Relationship Id="rId3" Type="http://schemas.microsoft.com/office/2007/relationships/media" Target="../media/media17.wav"/><Relationship Id="rId7" Type="http://schemas.openxmlformats.org/officeDocument/2006/relationships/image" Target="../media/image41.wmf"/><Relationship Id="rId12" Type="http://schemas.openxmlformats.org/officeDocument/2006/relationships/oleObject" Target="../embeddings/oleObject42.bin"/><Relationship Id="rId2" Type="http://schemas.openxmlformats.org/officeDocument/2006/relationships/tags" Target="../tags/tag15.xml"/><Relationship Id="rId16" Type="http://schemas.openxmlformats.org/officeDocument/2006/relationships/image" Target="../media/image8.png"/><Relationship Id="rId1" Type="http://schemas.openxmlformats.org/officeDocument/2006/relationships/vmlDrawing" Target="../drawings/vmlDrawing13.vml"/><Relationship Id="rId6" Type="http://schemas.openxmlformats.org/officeDocument/2006/relationships/oleObject" Target="../embeddings/oleObject39.bin"/><Relationship Id="rId11" Type="http://schemas.openxmlformats.org/officeDocument/2006/relationships/image" Target="../media/image43.wmf"/><Relationship Id="rId5" Type="http://schemas.openxmlformats.org/officeDocument/2006/relationships/slideLayout" Target="../slideLayouts/slideLayout2.xml"/><Relationship Id="rId15" Type="http://schemas.openxmlformats.org/officeDocument/2006/relationships/image" Target="../media/image45.wmf"/><Relationship Id="rId10" Type="http://schemas.openxmlformats.org/officeDocument/2006/relationships/oleObject" Target="../embeddings/oleObject41.bin"/><Relationship Id="rId4" Type="http://schemas.openxmlformats.org/officeDocument/2006/relationships/audio" Target="../media/media17.wav"/><Relationship Id="rId9" Type="http://schemas.openxmlformats.org/officeDocument/2006/relationships/image" Target="../media/image42.wmf"/><Relationship Id="rId14" Type="http://schemas.openxmlformats.org/officeDocument/2006/relationships/oleObject" Target="../embeddings/oleObject43.bin"/></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4.wav"/><Relationship Id="rId7" Type="http://schemas.openxmlformats.org/officeDocument/2006/relationships/image" Target="../media/image9.w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4.wav"/><Relationship Id="rId9" Type="http://schemas.openxmlformats.org/officeDocument/2006/relationships/image" Target="../media/image10.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4.bin"/><Relationship Id="rId3" Type="http://schemas.microsoft.com/office/2007/relationships/media" Target="../media/media5.wav"/><Relationship Id="rId7" Type="http://schemas.openxmlformats.org/officeDocument/2006/relationships/image" Target="../media/image11.wmf"/><Relationship Id="rId12" Type="http://schemas.openxmlformats.org/officeDocument/2006/relationships/image" Target="../media/image8.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3.wmf"/><Relationship Id="rId5" Type="http://schemas.openxmlformats.org/officeDocument/2006/relationships/slideLayout" Target="../slideLayouts/slideLayout2.xml"/><Relationship Id="rId10" Type="http://schemas.openxmlformats.org/officeDocument/2006/relationships/oleObject" Target="../embeddings/oleObject5.bin"/><Relationship Id="rId4" Type="http://schemas.openxmlformats.org/officeDocument/2006/relationships/audio" Target="../media/media5.wav"/><Relationship Id="rId9" Type="http://schemas.openxmlformats.org/officeDocument/2006/relationships/image" Target="../media/image12.wmf"/></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oleObject" Target="../embeddings/oleObject10.bin"/><Relationship Id="rId18" Type="http://schemas.openxmlformats.org/officeDocument/2006/relationships/image" Target="../media/image19.wmf"/><Relationship Id="rId3" Type="http://schemas.microsoft.com/office/2007/relationships/media" Target="../media/media7.wav"/><Relationship Id="rId21" Type="http://schemas.openxmlformats.org/officeDocument/2006/relationships/image" Target="../media/image8.png"/><Relationship Id="rId7" Type="http://schemas.openxmlformats.org/officeDocument/2006/relationships/image" Target="../media/image14.wmf"/><Relationship Id="rId12" Type="http://schemas.openxmlformats.org/officeDocument/2006/relationships/image" Target="../media/image16.wmf"/><Relationship Id="rId17" Type="http://schemas.openxmlformats.org/officeDocument/2006/relationships/oleObject" Target="../embeddings/oleObject12.bin"/><Relationship Id="rId2" Type="http://schemas.openxmlformats.org/officeDocument/2006/relationships/tags" Target="../tags/tag5.xml"/><Relationship Id="rId16" Type="http://schemas.openxmlformats.org/officeDocument/2006/relationships/image" Target="../media/image18.wmf"/><Relationship Id="rId20" Type="http://schemas.openxmlformats.org/officeDocument/2006/relationships/image" Target="../media/image20.wmf"/><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oleObject" Target="../embeddings/oleObject9.bin"/><Relationship Id="rId5" Type="http://schemas.openxmlformats.org/officeDocument/2006/relationships/slideLayout" Target="../slideLayouts/slideLayout2.xml"/><Relationship Id="rId15" Type="http://schemas.openxmlformats.org/officeDocument/2006/relationships/oleObject" Target="../embeddings/oleObject11.bin"/><Relationship Id="rId10" Type="http://schemas.openxmlformats.org/officeDocument/2006/relationships/oleObject" Target="../embeddings/oleObject8.bin"/><Relationship Id="rId19" Type="http://schemas.openxmlformats.org/officeDocument/2006/relationships/oleObject" Target="../embeddings/oleObject13.bin"/><Relationship Id="rId4" Type="http://schemas.openxmlformats.org/officeDocument/2006/relationships/audio" Target="../media/media7.wav"/><Relationship Id="rId9" Type="http://schemas.openxmlformats.org/officeDocument/2006/relationships/image" Target="../media/image15.wmf"/><Relationship Id="rId14" Type="http://schemas.openxmlformats.org/officeDocument/2006/relationships/image" Target="../media/image17.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23.wmf"/><Relationship Id="rId18" Type="http://schemas.openxmlformats.org/officeDocument/2006/relationships/image" Target="../media/image8.png"/><Relationship Id="rId3" Type="http://schemas.microsoft.com/office/2007/relationships/media" Target="../media/media8.wav"/><Relationship Id="rId7" Type="http://schemas.openxmlformats.org/officeDocument/2006/relationships/image" Target="../media/image21.wmf"/><Relationship Id="rId12" Type="http://schemas.openxmlformats.org/officeDocument/2006/relationships/oleObject" Target="../embeddings/oleObject18.bin"/><Relationship Id="rId17" Type="http://schemas.openxmlformats.org/officeDocument/2006/relationships/image" Target="../media/image25.wmf"/><Relationship Id="rId2" Type="http://schemas.openxmlformats.org/officeDocument/2006/relationships/tags" Target="../tags/tag6.xml"/><Relationship Id="rId16" Type="http://schemas.openxmlformats.org/officeDocument/2006/relationships/oleObject" Target="../embeddings/oleObject20.bin"/><Relationship Id="rId1" Type="http://schemas.openxmlformats.org/officeDocument/2006/relationships/vmlDrawing" Target="../drawings/vmlDrawing4.vml"/><Relationship Id="rId6" Type="http://schemas.openxmlformats.org/officeDocument/2006/relationships/oleObject" Target="../embeddings/oleObject14.bin"/><Relationship Id="rId11" Type="http://schemas.openxmlformats.org/officeDocument/2006/relationships/oleObject" Target="../embeddings/oleObject17.bin"/><Relationship Id="rId5" Type="http://schemas.openxmlformats.org/officeDocument/2006/relationships/slideLayout" Target="../slideLayouts/slideLayout2.xml"/><Relationship Id="rId15" Type="http://schemas.openxmlformats.org/officeDocument/2006/relationships/image" Target="../media/image24.wmf"/><Relationship Id="rId10" Type="http://schemas.openxmlformats.org/officeDocument/2006/relationships/oleObject" Target="../embeddings/oleObject16.bin"/><Relationship Id="rId4" Type="http://schemas.openxmlformats.org/officeDocument/2006/relationships/audio" Target="../media/media8.wav"/><Relationship Id="rId9" Type="http://schemas.openxmlformats.org/officeDocument/2006/relationships/image" Target="../media/image22.wmf"/><Relationship Id="rId14" Type="http://schemas.openxmlformats.org/officeDocument/2006/relationships/oleObject" Target="../embeddings/oleObject19.bin"/></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9.wav"/><Relationship Id="rId7" Type="http://schemas.openxmlformats.org/officeDocument/2006/relationships/image" Target="../media/image26.wmf"/><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oleObject" Target="../embeddings/oleObject21.bin"/><Relationship Id="rId5" Type="http://schemas.openxmlformats.org/officeDocument/2006/relationships/slideLayout" Target="../slideLayouts/slideLayout2.xml"/><Relationship Id="rId4"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6.6 </a:t>
            </a:r>
            <a:r>
              <a:rPr lang="en-CA" dirty="0" smtClean="0"/>
              <a:t>Spans and subspaces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9004"/>
    </mc:Choice>
    <mc:Fallback xmlns="">
      <p:transition spd="slow" advTm="9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p:txBody>
          <a:bodyPr/>
          <a:lstStyle/>
          <a:p>
            <a:r>
              <a:rPr lang="en-US" dirty="0" smtClean="0"/>
              <a:t>From before, we saw that:</a:t>
            </a:r>
          </a:p>
          <a:p>
            <a:endParaRPr lang="en-US" dirty="0"/>
          </a:p>
          <a:p>
            <a:endParaRPr lang="en-US" dirty="0" smtClean="0"/>
          </a:p>
          <a:p>
            <a:endParaRPr lang="en-US" dirty="0"/>
          </a:p>
          <a:p>
            <a:r>
              <a:rPr lang="en-US" dirty="0" smtClean="0"/>
              <a:t>Thus, the free variables are associated with Columns 2, 4 and 5</a:t>
            </a:r>
          </a:p>
          <a:p>
            <a:pPr lvl="1"/>
            <a:r>
              <a:rPr lang="en-US" dirty="0" smtClean="0"/>
              <a:t>Thus, </a:t>
            </a:r>
          </a:p>
          <a:p>
            <a:pPr lvl="1"/>
            <a:endParaRPr lang="en-US" dirty="0"/>
          </a:p>
          <a:p>
            <a:pPr lvl="1"/>
            <a:endParaRPr lang="en-US" dirty="0" smtClean="0"/>
          </a:p>
          <a:p>
            <a:pPr lvl="1"/>
            <a:r>
              <a:rPr lang="en-US" dirty="0" smtClean="0"/>
              <a:t>Thus, we note </a:t>
            </a:r>
          </a:p>
          <a:p>
            <a:pPr marL="0" indent="0">
              <a:buNone/>
            </a:pPr>
            <a:r>
              <a:rPr lang="en-US" dirty="0"/>
              <a:t>	</a:t>
            </a:r>
          </a:p>
        </p:txBody>
      </p:sp>
      <p:sp>
        <p:nvSpPr>
          <p:cNvPr id="4" name="Footer Placeholder 3"/>
          <p:cNvSpPr>
            <a:spLocks noGrp="1"/>
          </p:cNvSpPr>
          <p:nvPr>
            <p:ph type="ftr" sz="quarter" idx="11"/>
          </p:nvPr>
        </p:nvSpPr>
        <p:spPr/>
        <p:txBody>
          <a:bodyPr/>
          <a:lstStyle/>
          <a:p>
            <a:r>
              <a:rPr lang="en-CA" smtClean="0"/>
              <a:t>Spans and subspaces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9" name="Object 8"/>
          <p:cNvGraphicFramePr>
            <a:graphicFrameLocks noChangeAspect="1"/>
          </p:cNvGraphicFramePr>
          <p:nvPr>
            <p:extLst>
              <p:ext uri="{D42A27DB-BD31-4B8C-83A1-F6EECF244321}">
                <p14:modId xmlns:p14="http://schemas.microsoft.com/office/powerpoint/2010/main" val="2925688861"/>
              </p:ext>
            </p:extLst>
          </p:nvPr>
        </p:nvGraphicFramePr>
        <p:xfrm>
          <a:off x="1621518" y="2071461"/>
          <a:ext cx="5910263" cy="1009650"/>
        </p:xfrm>
        <a:graphic>
          <a:graphicData uri="http://schemas.openxmlformats.org/presentationml/2006/ole">
            <mc:AlternateContent xmlns:mc="http://schemas.openxmlformats.org/markup-compatibility/2006">
              <mc:Choice xmlns:v="urn:schemas-microsoft-com:vml" Requires="v">
                <p:oleObj spid="_x0000_s437274" name="Equation" r:id="rId6" imgW="6006960" imgH="1117440" progId="Equation.DSMT4">
                  <p:embed/>
                </p:oleObj>
              </mc:Choice>
              <mc:Fallback>
                <p:oleObj name="Equation" r:id="rId6" imgW="6006960" imgH="1117440" progId="Equation.DSMT4">
                  <p:embed/>
                  <p:pic>
                    <p:nvPicPr>
                      <p:cNvPr id="0" name=""/>
                      <p:cNvPicPr>
                        <a:picLocks noChangeAspect="1" noChangeArrowheads="1"/>
                      </p:cNvPicPr>
                      <p:nvPr/>
                    </p:nvPicPr>
                    <p:blipFill>
                      <a:blip r:embed="rId7"/>
                      <a:srcRect/>
                      <a:stretch>
                        <a:fillRect/>
                      </a:stretch>
                    </p:blipFill>
                    <p:spPr bwMode="auto">
                      <a:xfrm>
                        <a:off x="1621518" y="2071461"/>
                        <a:ext cx="59102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788891249"/>
              </p:ext>
            </p:extLst>
          </p:nvPr>
        </p:nvGraphicFramePr>
        <p:xfrm>
          <a:off x="1993803" y="3704771"/>
          <a:ext cx="2511425" cy="1009650"/>
        </p:xfrm>
        <a:graphic>
          <a:graphicData uri="http://schemas.openxmlformats.org/presentationml/2006/ole">
            <mc:AlternateContent xmlns:mc="http://schemas.openxmlformats.org/markup-compatibility/2006">
              <mc:Choice xmlns:v="urn:schemas-microsoft-com:vml" Requires="v">
                <p:oleObj spid="_x0000_s437275" name="Equation" r:id="rId8" imgW="2552400" imgH="1117440" progId="Equation.DSMT4">
                  <p:embed/>
                </p:oleObj>
              </mc:Choice>
              <mc:Fallback>
                <p:oleObj name="Equation" r:id="rId8" imgW="2552400" imgH="1117440" progId="Equation.DSMT4">
                  <p:embed/>
                  <p:pic>
                    <p:nvPicPr>
                      <p:cNvPr id="0" name=""/>
                      <p:cNvPicPr>
                        <a:picLocks noChangeAspect="1" noChangeArrowheads="1"/>
                      </p:cNvPicPr>
                      <p:nvPr/>
                    </p:nvPicPr>
                    <p:blipFill>
                      <a:blip r:embed="rId9"/>
                      <a:srcRect/>
                      <a:stretch>
                        <a:fillRect/>
                      </a:stretch>
                    </p:blipFill>
                    <p:spPr bwMode="auto">
                      <a:xfrm>
                        <a:off x="1993803" y="3704771"/>
                        <a:ext cx="25114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97071804"/>
              </p:ext>
            </p:extLst>
          </p:nvPr>
        </p:nvGraphicFramePr>
        <p:xfrm>
          <a:off x="2049009" y="5141686"/>
          <a:ext cx="5272087" cy="1009650"/>
        </p:xfrm>
        <a:graphic>
          <a:graphicData uri="http://schemas.openxmlformats.org/presentationml/2006/ole">
            <mc:AlternateContent xmlns:mc="http://schemas.openxmlformats.org/markup-compatibility/2006">
              <mc:Choice xmlns:v="urn:schemas-microsoft-com:vml" Requires="v">
                <p:oleObj spid="_x0000_s437276" name="Equation" r:id="rId10" imgW="5359320" imgH="1117440" progId="Equation.DSMT4">
                  <p:embed/>
                </p:oleObj>
              </mc:Choice>
              <mc:Fallback>
                <p:oleObj name="Equation" r:id="rId10" imgW="5359320" imgH="1117440" progId="Equation.DSMT4">
                  <p:embed/>
                  <p:pic>
                    <p:nvPicPr>
                      <p:cNvPr id="0" name="Object 8"/>
                      <p:cNvPicPr>
                        <a:picLocks noChangeAspect="1" noChangeArrowheads="1"/>
                      </p:cNvPicPr>
                      <p:nvPr/>
                    </p:nvPicPr>
                    <p:blipFill>
                      <a:blip r:embed="rId11"/>
                      <a:srcRect/>
                      <a:stretch>
                        <a:fillRect/>
                      </a:stretch>
                    </p:blipFill>
                    <p:spPr bwMode="auto">
                      <a:xfrm>
                        <a:off x="2049009" y="5141686"/>
                        <a:ext cx="52720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68344017"/>
      </p:ext>
    </p:extLst>
  </p:cSld>
  <p:clrMapOvr>
    <a:masterClrMapping/>
  </p:clrMapOvr>
  <mc:AlternateContent xmlns:mc="http://schemas.openxmlformats.org/markup-compatibility/2006" xmlns:p14="http://schemas.microsoft.com/office/powerpoint/2010/main">
    <mc:Choice Requires="p14">
      <p:transition spd="slow" p14:dur="2000" advTm="75792"/>
    </mc:Choice>
    <mc:Fallback xmlns="">
      <p:transition spd="slow" advTm="75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p:txBody>
          <a:bodyPr/>
          <a:lstStyle/>
          <a:p>
            <a:r>
              <a:rPr lang="en-US" dirty="0" smtClean="0"/>
              <a:t>Thus, </a:t>
            </a:r>
          </a:p>
          <a:p>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r>
              <a:rPr lang="en-CA" smtClean="0"/>
              <a:t>Spans and subspaces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567924494"/>
              </p:ext>
            </p:extLst>
          </p:nvPr>
        </p:nvGraphicFramePr>
        <p:xfrm>
          <a:off x="416151" y="2092552"/>
          <a:ext cx="8496301" cy="1055687"/>
        </p:xfrm>
        <a:graphic>
          <a:graphicData uri="http://schemas.openxmlformats.org/presentationml/2006/ole">
            <mc:AlternateContent xmlns:mc="http://schemas.openxmlformats.org/markup-compatibility/2006">
              <mc:Choice xmlns:v="urn:schemas-microsoft-com:vml" Requires="v">
                <p:oleObj spid="_x0000_s411691" name="Equation" r:id="rId6" imgW="8635680" imgH="1168200" progId="Equation.DSMT4">
                  <p:embed/>
                </p:oleObj>
              </mc:Choice>
              <mc:Fallback>
                <p:oleObj name="Equation" r:id="rId6" imgW="8635680" imgH="1168200" progId="Equation.DSMT4">
                  <p:embed/>
                  <p:pic>
                    <p:nvPicPr>
                      <p:cNvPr id="0" name="Object 8"/>
                      <p:cNvPicPr>
                        <a:picLocks noChangeAspect="1" noChangeArrowheads="1"/>
                      </p:cNvPicPr>
                      <p:nvPr/>
                    </p:nvPicPr>
                    <p:blipFill>
                      <a:blip r:embed="rId7"/>
                      <a:srcRect/>
                      <a:stretch>
                        <a:fillRect/>
                      </a:stretch>
                    </p:blipFill>
                    <p:spPr bwMode="auto">
                      <a:xfrm>
                        <a:off x="416151" y="2092552"/>
                        <a:ext cx="8496301"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5" name="Audio 1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097424966"/>
      </p:ext>
    </p:extLst>
  </p:cSld>
  <p:clrMapOvr>
    <a:masterClrMapping/>
  </p:clrMapOvr>
  <mc:AlternateContent xmlns:mc="http://schemas.openxmlformats.org/markup-compatibility/2006" xmlns:p14="http://schemas.microsoft.com/office/powerpoint/2010/main">
    <mc:Choice Requires="p14">
      <p:transition spd="slow" p14:dur="2000" advTm="12535"/>
    </mc:Choice>
    <mc:Fallback xmlns="">
      <p:transition spd="slow" advTm="12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p:txBody>
          <a:bodyPr/>
          <a:lstStyle/>
          <a:p>
            <a:r>
              <a:rPr lang="en-US" dirty="0" smtClean="0"/>
              <a:t>Again,</a:t>
            </a:r>
          </a:p>
          <a:p>
            <a:endParaRPr lang="en-US" dirty="0"/>
          </a:p>
          <a:p>
            <a:endParaRPr lang="en-US" dirty="0" smtClean="0"/>
          </a:p>
          <a:p>
            <a:endParaRPr lang="en-US" dirty="0"/>
          </a:p>
          <a:p>
            <a:r>
              <a:rPr lang="en-US" dirty="0" smtClean="0"/>
              <a:t>Taking just Columns 1, 3 and 4:</a:t>
            </a:r>
          </a:p>
          <a:p>
            <a:pPr lvl="1"/>
            <a:endParaRPr lang="en-US" dirty="0" smtClean="0"/>
          </a:p>
          <a:p>
            <a:pPr lvl="1"/>
            <a:endParaRPr lang="en-US" dirty="0"/>
          </a:p>
          <a:p>
            <a:pPr lvl="1"/>
            <a:endParaRPr lang="en-US" dirty="0" smtClean="0"/>
          </a:p>
          <a:p>
            <a:pPr lvl="1"/>
            <a:r>
              <a:rPr lang="en-US" dirty="0" smtClean="0"/>
              <a:t>Thus, we note </a:t>
            </a:r>
          </a:p>
          <a:p>
            <a:pPr marL="0" indent="0">
              <a:buNone/>
            </a:pPr>
            <a:r>
              <a:rPr lang="en-US" dirty="0"/>
              <a:t>	</a:t>
            </a:r>
          </a:p>
        </p:txBody>
      </p:sp>
      <p:sp>
        <p:nvSpPr>
          <p:cNvPr id="4" name="Footer Placeholder 3"/>
          <p:cNvSpPr>
            <a:spLocks noGrp="1"/>
          </p:cNvSpPr>
          <p:nvPr>
            <p:ph type="ftr" sz="quarter" idx="11"/>
          </p:nvPr>
        </p:nvSpPr>
        <p:spPr/>
        <p:txBody>
          <a:bodyPr/>
          <a:lstStyle/>
          <a:p>
            <a:r>
              <a:rPr lang="en-CA" smtClean="0"/>
              <a:t>Spans and subspaces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9" name="Object 8"/>
          <p:cNvGraphicFramePr>
            <a:graphicFrameLocks noChangeAspect="1"/>
          </p:cNvGraphicFramePr>
          <p:nvPr>
            <p:extLst>
              <p:ext uri="{D42A27DB-BD31-4B8C-83A1-F6EECF244321}">
                <p14:modId xmlns:p14="http://schemas.microsoft.com/office/powerpoint/2010/main" val="3360151568"/>
              </p:ext>
            </p:extLst>
          </p:nvPr>
        </p:nvGraphicFramePr>
        <p:xfrm>
          <a:off x="1621518" y="2071461"/>
          <a:ext cx="5910263" cy="1009650"/>
        </p:xfrm>
        <a:graphic>
          <a:graphicData uri="http://schemas.openxmlformats.org/presentationml/2006/ole">
            <mc:AlternateContent xmlns:mc="http://schemas.openxmlformats.org/markup-compatibility/2006">
              <mc:Choice xmlns:v="urn:schemas-microsoft-com:vml" Requires="v">
                <p:oleObj spid="_x0000_s438292" name="Equation" r:id="rId6" imgW="6006960" imgH="1117440" progId="Equation.DSMT4">
                  <p:embed/>
                </p:oleObj>
              </mc:Choice>
              <mc:Fallback>
                <p:oleObj name="Equation" r:id="rId6" imgW="6006960" imgH="1117440" progId="Equation.DSMT4">
                  <p:embed/>
                  <p:pic>
                    <p:nvPicPr>
                      <p:cNvPr id="0" name=""/>
                      <p:cNvPicPr>
                        <a:picLocks noChangeAspect="1" noChangeArrowheads="1"/>
                      </p:cNvPicPr>
                      <p:nvPr/>
                    </p:nvPicPr>
                    <p:blipFill>
                      <a:blip r:embed="rId7"/>
                      <a:srcRect/>
                      <a:stretch>
                        <a:fillRect/>
                      </a:stretch>
                    </p:blipFill>
                    <p:spPr bwMode="auto">
                      <a:xfrm>
                        <a:off x="1621518" y="2071461"/>
                        <a:ext cx="59102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557515532"/>
              </p:ext>
            </p:extLst>
          </p:nvPr>
        </p:nvGraphicFramePr>
        <p:xfrm>
          <a:off x="2036066" y="3705225"/>
          <a:ext cx="3873500" cy="1009650"/>
        </p:xfrm>
        <a:graphic>
          <a:graphicData uri="http://schemas.openxmlformats.org/presentationml/2006/ole">
            <mc:AlternateContent xmlns:mc="http://schemas.openxmlformats.org/markup-compatibility/2006">
              <mc:Choice xmlns:v="urn:schemas-microsoft-com:vml" Requires="v">
                <p:oleObj spid="_x0000_s438293" name="Equation" r:id="rId8" imgW="3936960" imgH="1117440" progId="Equation.DSMT4">
                  <p:embed/>
                </p:oleObj>
              </mc:Choice>
              <mc:Fallback>
                <p:oleObj name="Equation" r:id="rId8" imgW="3936960" imgH="1117440" progId="Equation.DSMT4">
                  <p:embed/>
                  <p:pic>
                    <p:nvPicPr>
                      <p:cNvPr id="0" name=""/>
                      <p:cNvPicPr>
                        <a:picLocks noChangeAspect="1" noChangeArrowheads="1"/>
                      </p:cNvPicPr>
                      <p:nvPr/>
                    </p:nvPicPr>
                    <p:blipFill>
                      <a:blip r:embed="rId9"/>
                      <a:srcRect/>
                      <a:stretch>
                        <a:fillRect/>
                      </a:stretch>
                    </p:blipFill>
                    <p:spPr bwMode="auto">
                      <a:xfrm>
                        <a:off x="2036066" y="3705225"/>
                        <a:ext cx="38735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539880191"/>
              </p:ext>
            </p:extLst>
          </p:nvPr>
        </p:nvGraphicFramePr>
        <p:xfrm>
          <a:off x="2460625" y="5141913"/>
          <a:ext cx="4448175" cy="1009650"/>
        </p:xfrm>
        <a:graphic>
          <a:graphicData uri="http://schemas.openxmlformats.org/presentationml/2006/ole">
            <mc:AlternateContent xmlns:mc="http://schemas.openxmlformats.org/markup-compatibility/2006">
              <mc:Choice xmlns:v="urn:schemas-microsoft-com:vml" Requires="v">
                <p:oleObj spid="_x0000_s438294" name="Equation" r:id="rId10" imgW="4520880" imgH="1117440" progId="Equation.DSMT4">
                  <p:embed/>
                </p:oleObj>
              </mc:Choice>
              <mc:Fallback>
                <p:oleObj name="Equation" r:id="rId10" imgW="4520880" imgH="1117440" progId="Equation.DSMT4">
                  <p:embed/>
                  <p:pic>
                    <p:nvPicPr>
                      <p:cNvPr id="0" name=""/>
                      <p:cNvPicPr>
                        <a:picLocks noChangeAspect="1" noChangeArrowheads="1"/>
                      </p:cNvPicPr>
                      <p:nvPr/>
                    </p:nvPicPr>
                    <p:blipFill>
                      <a:blip r:embed="rId11"/>
                      <a:srcRect/>
                      <a:stretch>
                        <a:fillRect/>
                      </a:stretch>
                    </p:blipFill>
                    <p:spPr bwMode="auto">
                      <a:xfrm>
                        <a:off x="2460625" y="5141913"/>
                        <a:ext cx="44481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Audio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8287342"/>
      </p:ext>
    </p:extLst>
  </p:cSld>
  <p:clrMapOvr>
    <a:masterClrMapping/>
  </p:clrMapOvr>
  <mc:AlternateContent xmlns:mc="http://schemas.openxmlformats.org/markup-compatibility/2006" xmlns:p14="http://schemas.microsoft.com/office/powerpoint/2010/main">
    <mc:Choice Requires="p14">
      <p:transition spd="slow" p14:dur="2000" advTm="101359"/>
    </mc:Choice>
    <mc:Fallback xmlns="">
      <p:transition spd="slow" advTm="101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endParaRPr lang="en-CA" dirty="0"/>
          </a:p>
        </p:txBody>
      </p:sp>
      <p:sp>
        <p:nvSpPr>
          <p:cNvPr id="3" name="Content Placeholder 2"/>
          <p:cNvSpPr>
            <a:spLocks noGrp="1"/>
          </p:cNvSpPr>
          <p:nvPr>
            <p:ph idx="1"/>
          </p:nvPr>
        </p:nvSpPr>
        <p:spPr/>
        <p:txBody>
          <a:bodyPr/>
          <a:lstStyle/>
          <a:p>
            <a:r>
              <a:rPr lang="en-US" dirty="0" smtClean="0"/>
              <a:t>Thus, </a:t>
            </a:r>
          </a:p>
          <a:p>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r>
              <a:rPr lang="en-CA" smtClean="0"/>
              <a:t>Spans and subspaces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080814099"/>
              </p:ext>
            </p:extLst>
          </p:nvPr>
        </p:nvGraphicFramePr>
        <p:xfrm>
          <a:off x="822325" y="2092325"/>
          <a:ext cx="7683500" cy="1055688"/>
        </p:xfrm>
        <a:graphic>
          <a:graphicData uri="http://schemas.openxmlformats.org/presentationml/2006/ole">
            <mc:AlternateContent xmlns:mc="http://schemas.openxmlformats.org/markup-compatibility/2006">
              <mc:Choice xmlns:v="urn:schemas-microsoft-com:vml" Requires="v">
                <p:oleObj spid="_x0000_s441351" name="Equation" r:id="rId6" imgW="7810200" imgH="1168200" progId="Equation.DSMT4">
                  <p:embed/>
                </p:oleObj>
              </mc:Choice>
              <mc:Fallback>
                <p:oleObj name="Equation" r:id="rId6" imgW="7810200" imgH="1168200" progId="Equation.DSMT4">
                  <p:embed/>
                  <p:pic>
                    <p:nvPicPr>
                      <p:cNvPr id="0" name=""/>
                      <p:cNvPicPr>
                        <a:picLocks noChangeAspect="1" noChangeArrowheads="1"/>
                      </p:cNvPicPr>
                      <p:nvPr/>
                    </p:nvPicPr>
                    <p:blipFill>
                      <a:blip r:embed="rId7"/>
                      <a:srcRect/>
                      <a:stretch>
                        <a:fillRect/>
                      </a:stretch>
                    </p:blipFill>
                    <p:spPr bwMode="auto">
                      <a:xfrm>
                        <a:off x="822325" y="2092325"/>
                        <a:ext cx="76835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13439834"/>
      </p:ext>
    </p:extLst>
  </p:cSld>
  <p:clrMapOvr>
    <a:masterClrMapping/>
  </p:clrMapOvr>
  <mc:AlternateContent xmlns:mc="http://schemas.openxmlformats.org/markup-compatibility/2006" xmlns:p14="http://schemas.microsoft.com/office/powerpoint/2010/main">
    <mc:Choice Requires="p14">
      <p:transition spd="slow" p14:dur="2000" advTm="24598"/>
    </mc:Choice>
    <mc:Fallback xmlns="">
      <p:transition spd="slow" advTm="24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p:txBody>
          <a:bodyPr/>
          <a:lstStyle/>
          <a:p>
            <a:r>
              <a:rPr lang="en-US" dirty="0" smtClean="0"/>
              <a:t>Finally,</a:t>
            </a:r>
          </a:p>
          <a:p>
            <a:endParaRPr lang="en-US" dirty="0"/>
          </a:p>
          <a:p>
            <a:endParaRPr lang="en-US" dirty="0" smtClean="0"/>
          </a:p>
          <a:p>
            <a:endParaRPr lang="en-US" dirty="0"/>
          </a:p>
          <a:p>
            <a:r>
              <a:rPr lang="en-US" dirty="0" smtClean="0"/>
              <a:t>Taking just Columns 1, 3 and 5:</a:t>
            </a:r>
          </a:p>
          <a:p>
            <a:pPr lvl="1"/>
            <a:endParaRPr lang="en-US" dirty="0" smtClean="0"/>
          </a:p>
          <a:p>
            <a:pPr lvl="1"/>
            <a:endParaRPr lang="en-US" dirty="0"/>
          </a:p>
          <a:p>
            <a:pPr lvl="1"/>
            <a:endParaRPr lang="en-US" dirty="0" smtClean="0"/>
          </a:p>
          <a:p>
            <a:pPr lvl="1"/>
            <a:r>
              <a:rPr lang="en-US" dirty="0" smtClean="0"/>
              <a:t>Thus, we note </a:t>
            </a:r>
          </a:p>
          <a:p>
            <a:pPr marL="0" indent="0">
              <a:buNone/>
            </a:pPr>
            <a:r>
              <a:rPr lang="en-US" dirty="0"/>
              <a:t>	</a:t>
            </a:r>
          </a:p>
        </p:txBody>
      </p:sp>
      <p:sp>
        <p:nvSpPr>
          <p:cNvPr id="4" name="Footer Placeholder 3"/>
          <p:cNvSpPr>
            <a:spLocks noGrp="1"/>
          </p:cNvSpPr>
          <p:nvPr>
            <p:ph type="ftr" sz="quarter" idx="11"/>
          </p:nvPr>
        </p:nvSpPr>
        <p:spPr/>
        <p:txBody>
          <a:bodyPr/>
          <a:lstStyle/>
          <a:p>
            <a:r>
              <a:rPr lang="en-CA" smtClean="0"/>
              <a:t>Spans and subspaces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9" name="Object 8"/>
          <p:cNvGraphicFramePr>
            <a:graphicFrameLocks noChangeAspect="1"/>
          </p:cNvGraphicFramePr>
          <p:nvPr>
            <p:extLst>
              <p:ext uri="{D42A27DB-BD31-4B8C-83A1-F6EECF244321}">
                <p14:modId xmlns:p14="http://schemas.microsoft.com/office/powerpoint/2010/main" val="2829875223"/>
              </p:ext>
            </p:extLst>
          </p:nvPr>
        </p:nvGraphicFramePr>
        <p:xfrm>
          <a:off x="1621518" y="2071461"/>
          <a:ext cx="5910263" cy="1009650"/>
        </p:xfrm>
        <a:graphic>
          <a:graphicData uri="http://schemas.openxmlformats.org/presentationml/2006/ole">
            <mc:AlternateContent xmlns:mc="http://schemas.openxmlformats.org/markup-compatibility/2006">
              <mc:Choice xmlns:v="urn:schemas-microsoft-com:vml" Requires="v">
                <p:oleObj spid="_x0000_s442382" name="Equation" r:id="rId6" imgW="6006960" imgH="1117440" progId="Equation.DSMT4">
                  <p:embed/>
                </p:oleObj>
              </mc:Choice>
              <mc:Fallback>
                <p:oleObj name="Equation" r:id="rId6" imgW="6006960" imgH="1117440" progId="Equation.DSMT4">
                  <p:embed/>
                  <p:pic>
                    <p:nvPicPr>
                      <p:cNvPr id="0" name=""/>
                      <p:cNvPicPr>
                        <a:picLocks noChangeAspect="1" noChangeArrowheads="1"/>
                      </p:cNvPicPr>
                      <p:nvPr/>
                    </p:nvPicPr>
                    <p:blipFill>
                      <a:blip r:embed="rId7"/>
                      <a:srcRect/>
                      <a:stretch>
                        <a:fillRect/>
                      </a:stretch>
                    </p:blipFill>
                    <p:spPr bwMode="auto">
                      <a:xfrm>
                        <a:off x="1621518" y="2071461"/>
                        <a:ext cx="59102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558293811"/>
              </p:ext>
            </p:extLst>
          </p:nvPr>
        </p:nvGraphicFramePr>
        <p:xfrm>
          <a:off x="3041781" y="3705225"/>
          <a:ext cx="3586162" cy="1009650"/>
        </p:xfrm>
        <a:graphic>
          <a:graphicData uri="http://schemas.openxmlformats.org/presentationml/2006/ole">
            <mc:AlternateContent xmlns:mc="http://schemas.openxmlformats.org/markup-compatibility/2006">
              <mc:Choice xmlns:v="urn:schemas-microsoft-com:vml" Requires="v">
                <p:oleObj spid="_x0000_s442383" name="Equation" r:id="rId8" imgW="3644640" imgH="1117440" progId="Equation.DSMT4">
                  <p:embed/>
                </p:oleObj>
              </mc:Choice>
              <mc:Fallback>
                <p:oleObj name="Equation" r:id="rId8" imgW="3644640" imgH="1117440" progId="Equation.DSMT4">
                  <p:embed/>
                  <p:pic>
                    <p:nvPicPr>
                      <p:cNvPr id="0" name=""/>
                      <p:cNvPicPr>
                        <a:picLocks noChangeAspect="1" noChangeArrowheads="1"/>
                      </p:cNvPicPr>
                      <p:nvPr/>
                    </p:nvPicPr>
                    <p:blipFill>
                      <a:blip r:embed="rId9"/>
                      <a:srcRect/>
                      <a:stretch>
                        <a:fillRect/>
                      </a:stretch>
                    </p:blipFill>
                    <p:spPr bwMode="auto">
                      <a:xfrm>
                        <a:off x="3041781" y="3705225"/>
                        <a:ext cx="3586162"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744533189"/>
              </p:ext>
            </p:extLst>
          </p:nvPr>
        </p:nvGraphicFramePr>
        <p:xfrm>
          <a:off x="3027363" y="5141913"/>
          <a:ext cx="3311525" cy="1009650"/>
        </p:xfrm>
        <a:graphic>
          <a:graphicData uri="http://schemas.openxmlformats.org/presentationml/2006/ole">
            <mc:AlternateContent xmlns:mc="http://schemas.openxmlformats.org/markup-compatibility/2006">
              <mc:Choice xmlns:v="urn:schemas-microsoft-com:vml" Requires="v">
                <p:oleObj spid="_x0000_s442384" name="Equation" r:id="rId10" imgW="3365280" imgH="1117440" progId="Equation.DSMT4">
                  <p:embed/>
                </p:oleObj>
              </mc:Choice>
              <mc:Fallback>
                <p:oleObj name="Equation" r:id="rId10" imgW="3365280" imgH="1117440" progId="Equation.DSMT4">
                  <p:embed/>
                  <p:pic>
                    <p:nvPicPr>
                      <p:cNvPr id="0" name=""/>
                      <p:cNvPicPr>
                        <a:picLocks noChangeAspect="1" noChangeArrowheads="1"/>
                      </p:cNvPicPr>
                      <p:nvPr/>
                    </p:nvPicPr>
                    <p:blipFill>
                      <a:blip r:embed="rId11"/>
                      <a:srcRect/>
                      <a:stretch>
                        <a:fillRect/>
                      </a:stretch>
                    </p:blipFill>
                    <p:spPr bwMode="auto">
                      <a:xfrm>
                        <a:off x="3027363" y="5141913"/>
                        <a:ext cx="33115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95544382"/>
      </p:ext>
    </p:extLst>
  </p:cSld>
  <p:clrMapOvr>
    <a:masterClrMapping/>
  </p:clrMapOvr>
  <mc:AlternateContent xmlns:mc="http://schemas.openxmlformats.org/markup-compatibility/2006" xmlns:p14="http://schemas.microsoft.com/office/powerpoint/2010/main">
    <mc:Choice Requires="p14">
      <p:transition spd="slow" p14:dur="2000" advTm="45936"/>
    </mc:Choice>
    <mc:Fallback xmlns="">
      <p:transition spd="slow" advTm="45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endParaRPr lang="en-CA" dirty="0"/>
          </a:p>
        </p:txBody>
      </p:sp>
      <p:sp>
        <p:nvSpPr>
          <p:cNvPr id="3" name="Content Placeholder 2"/>
          <p:cNvSpPr>
            <a:spLocks noGrp="1"/>
          </p:cNvSpPr>
          <p:nvPr>
            <p:ph idx="1"/>
          </p:nvPr>
        </p:nvSpPr>
        <p:spPr/>
        <p:txBody>
          <a:bodyPr/>
          <a:lstStyle/>
          <a:p>
            <a:r>
              <a:rPr lang="en-US" dirty="0" smtClean="0"/>
              <a:t>Finally, we see that:</a:t>
            </a:r>
          </a:p>
          <a:p>
            <a:endParaRPr lang="en-US" dirty="0"/>
          </a:p>
          <a:p>
            <a:pPr marL="0" indent="0">
              <a:buNone/>
            </a:pPr>
            <a:endParaRPr lang="en-US" dirty="0"/>
          </a:p>
          <a:p>
            <a:endParaRPr lang="en-US" dirty="0" smtClean="0"/>
          </a:p>
          <a:p>
            <a:r>
              <a:rPr lang="en-US" dirty="0" smtClean="0"/>
              <a:t>Note that from</a:t>
            </a:r>
            <a:br>
              <a:rPr lang="en-US" dirty="0" smtClean="0"/>
            </a:br>
            <a:r>
              <a:rPr lang="en-US" dirty="0" smtClean="0"/>
              <a:t/>
            </a:r>
            <a:br>
              <a:rPr lang="en-US" dirty="0" smtClean="0"/>
            </a:br>
            <a:r>
              <a:rPr lang="en-US" dirty="0" smtClean="0"/>
              <a:t/>
            </a:r>
            <a:br>
              <a:rPr lang="en-US" dirty="0" smtClean="0"/>
            </a:br>
            <a:endParaRPr lang="en-US" dirty="0"/>
          </a:p>
          <a:p>
            <a:pPr marL="0" indent="0">
              <a:buNone/>
            </a:pPr>
            <a:r>
              <a:rPr lang="en-US" dirty="0" smtClean="0"/>
              <a:t>     we get that</a:t>
            </a:r>
          </a:p>
          <a:p>
            <a:pPr marL="0" indent="0">
              <a:buNone/>
            </a:pPr>
            <a:endParaRPr lang="en-US" dirty="0"/>
          </a:p>
          <a:p>
            <a:pPr marL="0" indent="0">
              <a:buNone/>
            </a:pPr>
            <a:endParaRPr lang="en-US" dirty="0" smtClean="0"/>
          </a:p>
          <a:p>
            <a:r>
              <a:rPr lang="en-US" dirty="0" smtClean="0"/>
              <a:t>Thus, the two remaining vectors are linearly independent</a:t>
            </a:r>
          </a:p>
          <a:p>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r>
              <a:rPr lang="en-CA" smtClean="0"/>
              <a:t>Spans and subspaces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400515423"/>
              </p:ext>
            </p:extLst>
          </p:nvPr>
        </p:nvGraphicFramePr>
        <p:xfrm>
          <a:off x="1146175" y="2092325"/>
          <a:ext cx="7034213" cy="1055688"/>
        </p:xfrm>
        <a:graphic>
          <a:graphicData uri="http://schemas.openxmlformats.org/presentationml/2006/ole">
            <mc:AlternateContent xmlns:mc="http://schemas.openxmlformats.org/markup-compatibility/2006">
              <mc:Choice xmlns:v="urn:schemas-microsoft-com:vml" Requires="v">
                <p:oleObj spid="_x0000_s439314" name="Equation" r:id="rId6" imgW="7149960" imgH="1168200" progId="Equation.DSMT4">
                  <p:embed/>
                </p:oleObj>
              </mc:Choice>
              <mc:Fallback>
                <p:oleObj name="Equation" r:id="rId6" imgW="7149960" imgH="1168200" progId="Equation.DSMT4">
                  <p:embed/>
                  <p:pic>
                    <p:nvPicPr>
                      <p:cNvPr id="0" name=""/>
                      <p:cNvPicPr>
                        <a:picLocks noChangeAspect="1" noChangeArrowheads="1"/>
                      </p:cNvPicPr>
                      <p:nvPr/>
                    </p:nvPicPr>
                    <p:blipFill>
                      <a:blip r:embed="rId7"/>
                      <a:srcRect/>
                      <a:stretch>
                        <a:fillRect/>
                      </a:stretch>
                    </p:blipFill>
                    <p:spPr bwMode="auto">
                      <a:xfrm>
                        <a:off x="1146175" y="2092325"/>
                        <a:ext cx="7034213"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668269788"/>
              </p:ext>
            </p:extLst>
          </p:nvPr>
        </p:nvGraphicFramePr>
        <p:xfrm>
          <a:off x="1855970" y="3569534"/>
          <a:ext cx="5910262" cy="1009650"/>
        </p:xfrm>
        <a:graphic>
          <a:graphicData uri="http://schemas.openxmlformats.org/presentationml/2006/ole">
            <mc:AlternateContent xmlns:mc="http://schemas.openxmlformats.org/markup-compatibility/2006">
              <mc:Choice xmlns:v="urn:schemas-microsoft-com:vml" Requires="v">
                <p:oleObj spid="_x0000_s439315" name="Equation" r:id="rId8" imgW="6006960" imgH="1117440" progId="Equation.DSMT4">
                  <p:embed/>
                </p:oleObj>
              </mc:Choice>
              <mc:Fallback>
                <p:oleObj name="Equation" r:id="rId8" imgW="6006960" imgH="1117440" progId="Equation.DSMT4">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55970" y="3569534"/>
                        <a:ext cx="5910262"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425764682"/>
              </p:ext>
            </p:extLst>
          </p:nvPr>
        </p:nvGraphicFramePr>
        <p:xfrm>
          <a:off x="3803830" y="4809715"/>
          <a:ext cx="2649538" cy="1009650"/>
        </p:xfrm>
        <a:graphic>
          <a:graphicData uri="http://schemas.openxmlformats.org/presentationml/2006/ole">
            <mc:AlternateContent xmlns:mc="http://schemas.openxmlformats.org/markup-compatibility/2006">
              <mc:Choice xmlns:v="urn:schemas-microsoft-com:vml" Requires="v">
                <p:oleObj spid="_x0000_s439316" name="Equation" r:id="rId10" imgW="2692080" imgH="1117440" progId="Equation.DSMT4">
                  <p:embed/>
                </p:oleObj>
              </mc:Choice>
              <mc:Fallback>
                <p:oleObj name="Equation" r:id="rId10" imgW="2692080" imgH="1117440" progId="Equation.DSMT4">
                  <p:embed/>
                  <p:pic>
                    <p:nvPicPr>
                      <p:cNvPr id="0" name=""/>
                      <p:cNvPicPr>
                        <a:picLocks noChangeAspect="1" noChangeArrowheads="1"/>
                      </p:cNvPicPr>
                      <p:nvPr/>
                    </p:nvPicPr>
                    <p:blipFill>
                      <a:blip r:embed="rId11"/>
                      <a:srcRect/>
                      <a:stretch>
                        <a:fillRect/>
                      </a:stretch>
                    </p:blipFill>
                    <p:spPr bwMode="auto">
                      <a:xfrm>
                        <a:off x="3803830" y="4809715"/>
                        <a:ext cx="264953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64298930"/>
      </p:ext>
    </p:extLst>
  </p:cSld>
  <p:clrMapOvr>
    <a:masterClrMapping/>
  </p:clrMapOvr>
  <mc:AlternateContent xmlns:mc="http://schemas.openxmlformats.org/markup-compatibility/2006" xmlns:p14="http://schemas.microsoft.com/office/powerpoint/2010/main">
    <mc:Choice Requires="p14">
      <p:transition spd="slow" p14:dur="2000" advTm="95240"/>
    </mc:Choice>
    <mc:Fallback xmlns="">
      <p:transition spd="slow" advTm="95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a:xfrm>
            <a:off x="457199" y="1600200"/>
            <a:ext cx="8530047" cy="4525963"/>
          </a:xfrm>
        </p:spPr>
        <p:txBody>
          <a:bodyPr/>
          <a:lstStyle/>
          <a:p>
            <a:r>
              <a:rPr lang="en-US" dirty="0" smtClean="0"/>
              <a:t>We can also proceed this way:</a:t>
            </a:r>
          </a:p>
          <a:p>
            <a:pPr lvl="1"/>
            <a:r>
              <a:rPr lang="en-US" dirty="0" smtClean="0"/>
              <a:t>Given </a:t>
            </a:r>
          </a:p>
          <a:p>
            <a:pPr lvl="1"/>
            <a:endParaRPr lang="en-US" dirty="0"/>
          </a:p>
          <a:p>
            <a:pPr lvl="1"/>
            <a:endParaRPr lang="en-US" dirty="0" smtClean="0"/>
          </a:p>
          <a:p>
            <a:pPr lvl="1"/>
            <a:r>
              <a:rPr lang="en-US" dirty="0" smtClean="0"/>
              <a:t>We note that Columns 2, 4 and 5 are associated with free variables</a:t>
            </a:r>
          </a:p>
          <a:p>
            <a:pPr lvl="1"/>
            <a:endParaRPr lang="en-US" dirty="0"/>
          </a:p>
          <a:p>
            <a:pPr lvl="1"/>
            <a:endParaRPr lang="en-US" dirty="0" smtClean="0"/>
          </a:p>
          <a:p>
            <a:pPr lvl="1"/>
            <a:endParaRPr lang="en-US" dirty="0"/>
          </a:p>
          <a:p>
            <a:pPr lvl="1"/>
            <a:r>
              <a:rPr lang="en-US" dirty="0" smtClean="0"/>
              <a:t>Thus, strike those vectors out</a:t>
            </a:r>
          </a:p>
          <a:p>
            <a:pPr lvl="1"/>
            <a:endParaRPr lang="en-US" dirty="0"/>
          </a:p>
          <a:p>
            <a:pPr lvl="1"/>
            <a:endParaRPr lang="en-US" dirty="0" smtClean="0"/>
          </a:p>
          <a:p>
            <a:pPr lvl="1"/>
            <a:endParaRPr lang="en-US" dirty="0"/>
          </a:p>
          <a:p>
            <a:pPr lvl="1"/>
            <a:r>
              <a:rPr lang="en-US" dirty="0" smtClean="0"/>
              <a:t>The remaining vectors are linearly independent</a:t>
            </a:r>
          </a:p>
          <a:p>
            <a:pPr lvl="1"/>
            <a:endParaRPr lang="en-US" dirty="0"/>
          </a:p>
          <a:p>
            <a:endParaRPr lang="en-US" dirty="0" smtClean="0"/>
          </a:p>
          <a:p>
            <a:endParaRPr lang="en-US" dirty="0"/>
          </a:p>
          <a:p>
            <a:pPr marL="0" indent="0">
              <a:buNone/>
            </a:pPr>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r>
              <a:rPr lang="en-CA" smtClean="0"/>
              <a:t>Spans and subspaces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9" name="Object 8"/>
          <p:cNvGraphicFramePr>
            <a:graphicFrameLocks noChangeAspect="1"/>
          </p:cNvGraphicFramePr>
          <p:nvPr>
            <p:extLst>
              <p:ext uri="{D42A27DB-BD31-4B8C-83A1-F6EECF244321}">
                <p14:modId xmlns:p14="http://schemas.microsoft.com/office/powerpoint/2010/main" val="2193605433"/>
              </p:ext>
            </p:extLst>
          </p:nvPr>
        </p:nvGraphicFramePr>
        <p:xfrm>
          <a:off x="2545442" y="2193155"/>
          <a:ext cx="3798888" cy="1009650"/>
        </p:xfrm>
        <a:graphic>
          <a:graphicData uri="http://schemas.openxmlformats.org/presentationml/2006/ole">
            <mc:AlternateContent xmlns:mc="http://schemas.openxmlformats.org/markup-compatibility/2006">
              <mc:Choice xmlns:v="urn:schemas-microsoft-com:vml" Requires="v">
                <p:oleObj spid="_x0000_s445452" name="Equation" r:id="rId6" imgW="3860640" imgH="1117440" progId="Equation.DSMT4">
                  <p:embed/>
                </p:oleObj>
              </mc:Choice>
              <mc:Fallback>
                <p:oleObj name="Equation" r:id="rId6" imgW="3860640" imgH="1117440" progId="Equation.DSMT4">
                  <p:embed/>
                  <p:pic>
                    <p:nvPicPr>
                      <p:cNvPr id="0" name=""/>
                      <p:cNvPicPr>
                        <a:picLocks noChangeAspect="1" noChangeArrowheads="1"/>
                      </p:cNvPicPr>
                      <p:nvPr/>
                    </p:nvPicPr>
                    <p:blipFill>
                      <a:blip r:embed="rId7"/>
                      <a:srcRect/>
                      <a:stretch>
                        <a:fillRect/>
                      </a:stretch>
                    </p:blipFill>
                    <p:spPr bwMode="auto">
                      <a:xfrm>
                        <a:off x="2545442" y="2193155"/>
                        <a:ext cx="379888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79518909"/>
              </p:ext>
            </p:extLst>
          </p:nvPr>
        </p:nvGraphicFramePr>
        <p:xfrm>
          <a:off x="1742758" y="3639240"/>
          <a:ext cx="5910262" cy="1009650"/>
        </p:xfrm>
        <a:graphic>
          <a:graphicData uri="http://schemas.openxmlformats.org/presentationml/2006/ole">
            <mc:AlternateContent xmlns:mc="http://schemas.openxmlformats.org/markup-compatibility/2006">
              <mc:Choice xmlns:v="urn:schemas-microsoft-com:vml" Requires="v">
                <p:oleObj spid="_x0000_s445453" name="Equation" r:id="rId8" imgW="6006960" imgH="1117440" progId="Equation.DSMT4">
                  <p:embed/>
                </p:oleObj>
              </mc:Choice>
              <mc:Fallback>
                <p:oleObj name="Equation" r:id="rId8" imgW="6006960" imgH="1117440" progId="Equation.DSMT4">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42758" y="3639240"/>
                        <a:ext cx="5910262"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018267420"/>
              </p:ext>
            </p:extLst>
          </p:nvPr>
        </p:nvGraphicFramePr>
        <p:xfrm>
          <a:off x="993277" y="5154114"/>
          <a:ext cx="7035800" cy="1055688"/>
        </p:xfrm>
        <a:graphic>
          <a:graphicData uri="http://schemas.openxmlformats.org/presentationml/2006/ole">
            <mc:AlternateContent xmlns:mc="http://schemas.openxmlformats.org/markup-compatibility/2006">
              <mc:Choice xmlns:v="urn:schemas-microsoft-com:vml" Requires="v">
                <p:oleObj spid="_x0000_s445454" name="Equation" r:id="rId10" imgW="7149960" imgH="1168200" progId="Equation.DSMT4">
                  <p:embed/>
                </p:oleObj>
              </mc:Choice>
              <mc:Fallback>
                <p:oleObj name="Equation" r:id="rId10" imgW="7149960" imgH="1168200" progId="Equation.DSMT4">
                  <p:embed/>
                  <p:pic>
                    <p:nvPicPr>
                      <p:cNvPr id="0" name=""/>
                      <p:cNvPicPr>
                        <a:picLocks noChangeAspect="1" noChangeArrowheads="1"/>
                      </p:cNvPicPr>
                      <p:nvPr/>
                    </p:nvPicPr>
                    <p:blipFill>
                      <a:blip r:embed="rId11"/>
                      <a:srcRect/>
                      <a:stretch>
                        <a:fillRect/>
                      </a:stretch>
                    </p:blipFill>
                    <p:spPr bwMode="auto">
                      <a:xfrm>
                        <a:off x="993277" y="5154114"/>
                        <a:ext cx="70358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2" name="Straight Connector 11"/>
          <p:cNvCxnSpPr/>
          <p:nvPr/>
        </p:nvCxnSpPr>
        <p:spPr>
          <a:xfrm>
            <a:off x="3396343" y="2142309"/>
            <a:ext cx="557348" cy="11321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483429" y="2055223"/>
            <a:ext cx="470262" cy="11930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37909" y="2155372"/>
            <a:ext cx="557348" cy="11321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124995" y="2068286"/>
            <a:ext cx="470262" cy="11930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756321" y="2168435"/>
            <a:ext cx="557348" cy="11321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843407" y="2081349"/>
            <a:ext cx="470262" cy="11930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Audio 2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855444640"/>
      </p:ext>
    </p:extLst>
  </p:cSld>
  <p:clrMapOvr>
    <a:masterClrMapping/>
  </p:clrMapOvr>
  <mc:AlternateContent xmlns:mc="http://schemas.openxmlformats.org/markup-compatibility/2006" xmlns:p14="http://schemas.microsoft.com/office/powerpoint/2010/main">
    <mc:Choice Requires="p14">
      <p:transition spd="slow" p14:dur="2000" advTm="56995"/>
    </mc:Choice>
    <mc:Fallback xmlns="">
      <p:transition spd="slow" advTm="56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for equality</a:t>
            </a:r>
            <a:endParaRPr lang="en-CA" dirty="0"/>
          </a:p>
        </p:txBody>
      </p:sp>
      <p:sp>
        <p:nvSpPr>
          <p:cNvPr id="3" name="Content Placeholder 2"/>
          <p:cNvSpPr>
            <a:spLocks noGrp="1"/>
          </p:cNvSpPr>
          <p:nvPr>
            <p:ph idx="1"/>
          </p:nvPr>
        </p:nvSpPr>
        <p:spPr/>
        <p:txBody>
          <a:bodyPr/>
          <a:lstStyle/>
          <a:p>
            <a:r>
              <a:rPr lang="en-US" dirty="0" smtClean="0"/>
              <a:t>Suppose we have the spans of two collections of vectors:</a:t>
            </a:r>
          </a:p>
          <a:p>
            <a:endParaRPr lang="en-US" dirty="0"/>
          </a:p>
          <a:p>
            <a:pPr marL="0" indent="0">
              <a:buNone/>
            </a:pPr>
            <a:r>
              <a:rPr lang="en-US" dirty="0" smtClean="0"/>
              <a:t>      how do you know if these spans are equal?</a:t>
            </a:r>
          </a:p>
          <a:p>
            <a:r>
              <a:rPr lang="en-US" dirty="0" smtClean="0"/>
              <a:t>If you know nothing else about these collections, you must test:</a:t>
            </a:r>
            <a:endParaRPr lang="en-US" dirty="0"/>
          </a:p>
          <a:p>
            <a:pPr lvl="1"/>
            <a:r>
              <a:rPr lang="en-US" dirty="0" smtClean="0"/>
              <a:t>If                                                    for all </a:t>
            </a:r>
            <a:r>
              <a:rPr lang="en-US" i="1" dirty="0" smtClean="0">
                <a:latin typeface="Times New Roman" panose="02020603050405020304" pitchFamily="18" charset="0"/>
              </a:rPr>
              <a:t>k</a:t>
            </a:r>
            <a:r>
              <a:rPr lang="en-US" dirty="0" smtClean="0">
                <a:latin typeface="Times New Roman" panose="02020603050405020304" pitchFamily="18" charset="0"/>
              </a:rPr>
              <a:t> = 1, …, </a:t>
            </a:r>
            <a:r>
              <a:rPr lang="en-US" i="1" dirty="0" smtClean="0">
                <a:latin typeface="Times New Roman" panose="02020603050405020304" pitchFamily="18" charset="0"/>
              </a:rPr>
              <a:t>n</a:t>
            </a:r>
            <a:endParaRPr lang="en-US" dirty="0" smtClean="0"/>
          </a:p>
          <a:p>
            <a:pPr lvl="1"/>
            <a:r>
              <a:rPr lang="en-US" dirty="0" smtClean="0"/>
              <a:t>If                                                    </a:t>
            </a:r>
            <a:r>
              <a:rPr lang="en-US" dirty="0"/>
              <a:t>for all </a:t>
            </a:r>
            <a:r>
              <a:rPr lang="en-US" i="1" dirty="0">
                <a:latin typeface="Times New Roman" panose="02020603050405020304" pitchFamily="18" charset="0"/>
              </a:rPr>
              <a:t>k</a:t>
            </a:r>
            <a:r>
              <a:rPr lang="en-US" dirty="0">
                <a:latin typeface="Times New Roman" panose="02020603050405020304" pitchFamily="18" charset="0"/>
              </a:rPr>
              <a:t> = 1, …, </a:t>
            </a:r>
            <a:r>
              <a:rPr lang="en-US" i="1" dirty="0" smtClean="0">
                <a:latin typeface="Times New Roman" panose="02020603050405020304" pitchFamily="18" charset="0"/>
              </a:rPr>
              <a:t>m</a:t>
            </a:r>
            <a:endParaRPr lang="en-US" dirty="0" smtClean="0"/>
          </a:p>
          <a:p>
            <a:pPr marL="400050"/>
            <a:r>
              <a:rPr lang="en-US" dirty="0" smtClean="0"/>
              <a:t>That is, you must attempt to solve</a:t>
            </a:r>
          </a:p>
          <a:p>
            <a:pPr marL="400050"/>
            <a:endParaRPr lang="en-US" dirty="0"/>
          </a:p>
          <a:p>
            <a:pPr marL="57150" indent="0">
              <a:buNone/>
            </a:pPr>
            <a:r>
              <a:rPr lang="en-US" dirty="0" smtClean="0"/>
              <a:t>      for all </a:t>
            </a:r>
            <a:r>
              <a:rPr lang="en-US" i="1" dirty="0" smtClean="0">
                <a:latin typeface="Times New Roman" panose="02020603050405020304" pitchFamily="18" charset="0"/>
              </a:rPr>
              <a:t>k</a:t>
            </a:r>
            <a:r>
              <a:rPr lang="en-US" dirty="0" smtClean="0">
                <a:latin typeface="Times New Roman" panose="02020603050405020304" pitchFamily="18" charset="0"/>
              </a:rPr>
              <a:t> = 1, …, </a:t>
            </a:r>
            <a:r>
              <a:rPr lang="en-US" i="1" dirty="0" smtClean="0">
                <a:latin typeface="Times New Roman" panose="02020603050405020304" pitchFamily="18" charset="0"/>
              </a:rPr>
              <a:t>n</a:t>
            </a:r>
            <a:r>
              <a:rPr lang="en-US" dirty="0" smtClean="0"/>
              <a:t> and you must attempt to solve </a:t>
            </a:r>
            <a:br>
              <a:rPr lang="en-US" dirty="0" smtClean="0"/>
            </a:br>
            <a:r>
              <a:rPr lang="en-US" dirty="0" smtClean="0"/>
              <a:t/>
            </a:r>
            <a:br>
              <a:rPr lang="en-US" dirty="0" smtClean="0"/>
            </a:br>
            <a:r>
              <a:rPr lang="en-US" dirty="0" smtClean="0"/>
              <a:t>      for </a:t>
            </a:r>
            <a:r>
              <a:rPr lang="en-US" dirty="0"/>
              <a:t>all </a:t>
            </a:r>
            <a:r>
              <a:rPr lang="en-US" i="1" dirty="0">
                <a:latin typeface="Times New Roman" panose="02020603050405020304" pitchFamily="18" charset="0"/>
              </a:rPr>
              <a:t>k</a:t>
            </a:r>
            <a:r>
              <a:rPr lang="en-US" dirty="0">
                <a:latin typeface="Times New Roman" panose="02020603050405020304" pitchFamily="18" charset="0"/>
              </a:rPr>
              <a:t> = 1, …, </a:t>
            </a:r>
            <a:r>
              <a:rPr lang="en-US" i="1" dirty="0" smtClean="0">
                <a:latin typeface="Times New Roman" panose="02020603050405020304" pitchFamily="18" charset="0"/>
              </a:rPr>
              <a:t>m</a:t>
            </a:r>
            <a:endParaRPr lang="en-US" dirty="0" smtClean="0"/>
          </a:p>
          <a:p>
            <a:pPr marL="800100" lvl="1"/>
            <a:r>
              <a:rPr lang="en-US" dirty="0" smtClean="0"/>
              <a:t>As soon as one has no solutions, you may stop,</a:t>
            </a:r>
            <a:br>
              <a:rPr lang="en-US" dirty="0" smtClean="0"/>
            </a:br>
            <a:r>
              <a:rPr lang="en-US" dirty="0" smtClean="0"/>
              <a:t>		the spans are not equal</a:t>
            </a:r>
            <a:endParaRPr lang="en-US" dirty="0"/>
          </a:p>
        </p:txBody>
      </p:sp>
      <p:sp>
        <p:nvSpPr>
          <p:cNvPr id="4" name="Footer Placeholder 3"/>
          <p:cNvSpPr>
            <a:spLocks noGrp="1"/>
          </p:cNvSpPr>
          <p:nvPr>
            <p:ph type="ftr" sz="quarter" idx="11"/>
          </p:nvPr>
        </p:nvSpPr>
        <p:spPr/>
        <p:txBody>
          <a:bodyPr/>
          <a:lstStyle/>
          <a:p>
            <a:r>
              <a:rPr lang="en-CA" smtClean="0"/>
              <a:t>Spans and subspaces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17</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3" name="Object 12"/>
          <p:cNvGraphicFramePr>
            <a:graphicFrameLocks noChangeAspect="1"/>
          </p:cNvGraphicFramePr>
          <p:nvPr>
            <p:extLst>
              <p:ext uri="{D42A27DB-BD31-4B8C-83A1-F6EECF244321}">
                <p14:modId xmlns:p14="http://schemas.microsoft.com/office/powerpoint/2010/main" val="2768463508"/>
              </p:ext>
            </p:extLst>
          </p:nvPr>
        </p:nvGraphicFramePr>
        <p:xfrm>
          <a:off x="2485628" y="2067217"/>
          <a:ext cx="4519295" cy="415608"/>
        </p:xfrm>
        <a:graphic>
          <a:graphicData uri="http://schemas.openxmlformats.org/presentationml/2006/ole">
            <mc:AlternateContent xmlns:mc="http://schemas.openxmlformats.org/markup-compatibility/2006">
              <mc:Choice xmlns:v="urn:schemas-microsoft-com:vml" Requires="v">
                <p:oleObj spid="_x0000_s443412" name="Equation" r:id="rId6" imgW="3797280" imgH="380880" progId="Equation.DSMT4">
                  <p:embed/>
                </p:oleObj>
              </mc:Choice>
              <mc:Fallback>
                <p:oleObj name="Equation" r:id="rId6" imgW="3797280" imgH="380880" progId="Equation.DSMT4">
                  <p:embed/>
                  <p:pic>
                    <p:nvPicPr>
                      <p:cNvPr id="0" name=""/>
                      <p:cNvPicPr>
                        <a:picLocks noChangeAspect="1" noChangeArrowheads="1"/>
                      </p:cNvPicPr>
                      <p:nvPr/>
                    </p:nvPicPr>
                    <p:blipFill>
                      <a:blip r:embed="rId7"/>
                      <a:srcRect/>
                      <a:stretch>
                        <a:fillRect/>
                      </a:stretch>
                    </p:blipFill>
                    <p:spPr bwMode="auto">
                      <a:xfrm>
                        <a:off x="2485628" y="2067217"/>
                        <a:ext cx="4519295" cy="4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380144949"/>
              </p:ext>
            </p:extLst>
          </p:nvPr>
        </p:nvGraphicFramePr>
        <p:xfrm>
          <a:off x="1576649" y="3192405"/>
          <a:ext cx="2810239" cy="457169"/>
        </p:xfrm>
        <a:graphic>
          <a:graphicData uri="http://schemas.openxmlformats.org/presentationml/2006/ole">
            <mc:AlternateContent xmlns:mc="http://schemas.openxmlformats.org/markup-compatibility/2006">
              <mc:Choice xmlns:v="urn:schemas-microsoft-com:vml" Requires="v">
                <p:oleObj spid="_x0000_s443413" name="Equation" r:id="rId8" imgW="2145960" imgH="380880" progId="Equation.DSMT4">
                  <p:embed/>
                </p:oleObj>
              </mc:Choice>
              <mc:Fallback>
                <p:oleObj name="Equation" r:id="rId8" imgW="2145960" imgH="380880" progId="Equation.DSMT4">
                  <p:embed/>
                  <p:pic>
                    <p:nvPicPr>
                      <p:cNvPr id="0" name=""/>
                      <p:cNvPicPr>
                        <a:picLocks noChangeAspect="1" noChangeArrowheads="1"/>
                      </p:cNvPicPr>
                      <p:nvPr/>
                    </p:nvPicPr>
                    <p:blipFill>
                      <a:blip r:embed="rId9"/>
                      <a:srcRect/>
                      <a:stretch>
                        <a:fillRect/>
                      </a:stretch>
                    </p:blipFill>
                    <p:spPr bwMode="auto">
                      <a:xfrm>
                        <a:off x="1576649" y="3192405"/>
                        <a:ext cx="2810239" cy="45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157064532"/>
              </p:ext>
            </p:extLst>
          </p:nvPr>
        </p:nvGraphicFramePr>
        <p:xfrm>
          <a:off x="1597159" y="3597795"/>
          <a:ext cx="2776537" cy="457200"/>
        </p:xfrm>
        <a:graphic>
          <a:graphicData uri="http://schemas.openxmlformats.org/presentationml/2006/ole">
            <mc:AlternateContent xmlns:mc="http://schemas.openxmlformats.org/markup-compatibility/2006">
              <mc:Choice xmlns:v="urn:schemas-microsoft-com:vml" Requires="v">
                <p:oleObj spid="_x0000_s443414" name="Equation" r:id="rId10" imgW="2120760" imgH="380880" progId="Equation.DSMT4">
                  <p:embed/>
                </p:oleObj>
              </mc:Choice>
              <mc:Fallback>
                <p:oleObj name="Equation" r:id="rId10" imgW="2120760" imgH="380880" progId="Equation.DSMT4">
                  <p:embed/>
                  <p:pic>
                    <p:nvPicPr>
                      <p:cNvPr id="0" name=""/>
                      <p:cNvPicPr>
                        <a:picLocks noChangeAspect="1" noChangeArrowheads="1"/>
                      </p:cNvPicPr>
                      <p:nvPr/>
                    </p:nvPicPr>
                    <p:blipFill>
                      <a:blip r:embed="rId11"/>
                      <a:srcRect/>
                      <a:stretch>
                        <a:fillRect/>
                      </a:stretch>
                    </p:blipFill>
                    <p:spPr bwMode="auto">
                      <a:xfrm>
                        <a:off x="1597159" y="3597795"/>
                        <a:ext cx="2776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027649654"/>
              </p:ext>
            </p:extLst>
          </p:nvPr>
        </p:nvGraphicFramePr>
        <p:xfrm>
          <a:off x="3394392" y="4385038"/>
          <a:ext cx="2876550" cy="395288"/>
        </p:xfrm>
        <a:graphic>
          <a:graphicData uri="http://schemas.openxmlformats.org/presentationml/2006/ole">
            <mc:AlternateContent xmlns:mc="http://schemas.openxmlformats.org/markup-compatibility/2006">
              <mc:Choice xmlns:v="urn:schemas-microsoft-com:vml" Requires="v">
                <p:oleObj spid="_x0000_s443415" name="Equation" r:id="rId12" imgW="2197080" imgH="330120" progId="Equation.DSMT4">
                  <p:embed/>
                </p:oleObj>
              </mc:Choice>
              <mc:Fallback>
                <p:oleObj name="Equation" r:id="rId12" imgW="2197080" imgH="330120" progId="Equation.DSMT4">
                  <p:embed/>
                  <p:pic>
                    <p:nvPicPr>
                      <p:cNvPr id="0" name=""/>
                      <p:cNvPicPr>
                        <a:picLocks noChangeAspect="1" noChangeArrowheads="1"/>
                      </p:cNvPicPr>
                      <p:nvPr/>
                    </p:nvPicPr>
                    <p:blipFill>
                      <a:blip r:embed="rId13"/>
                      <a:srcRect/>
                      <a:stretch>
                        <a:fillRect/>
                      </a:stretch>
                    </p:blipFill>
                    <p:spPr bwMode="auto">
                      <a:xfrm>
                        <a:off x="3394392" y="4385038"/>
                        <a:ext cx="287655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984471285"/>
              </p:ext>
            </p:extLst>
          </p:nvPr>
        </p:nvGraphicFramePr>
        <p:xfrm>
          <a:off x="3430632" y="5129213"/>
          <a:ext cx="2794000" cy="395287"/>
        </p:xfrm>
        <a:graphic>
          <a:graphicData uri="http://schemas.openxmlformats.org/presentationml/2006/ole">
            <mc:AlternateContent xmlns:mc="http://schemas.openxmlformats.org/markup-compatibility/2006">
              <mc:Choice xmlns:v="urn:schemas-microsoft-com:vml" Requires="v">
                <p:oleObj spid="_x0000_s443416" name="Equation" r:id="rId14" imgW="2133360" imgH="330120" progId="Equation.DSMT4">
                  <p:embed/>
                </p:oleObj>
              </mc:Choice>
              <mc:Fallback>
                <p:oleObj name="Equation" r:id="rId14" imgW="2133360" imgH="330120" progId="Equation.DSMT4">
                  <p:embed/>
                  <p:pic>
                    <p:nvPicPr>
                      <p:cNvPr id="0" name=""/>
                      <p:cNvPicPr>
                        <a:picLocks noChangeAspect="1" noChangeArrowheads="1"/>
                      </p:cNvPicPr>
                      <p:nvPr/>
                    </p:nvPicPr>
                    <p:blipFill>
                      <a:blip r:embed="rId15"/>
                      <a:srcRect/>
                      <a:stretch>
                        <a:fillRect/>
                      </a:stretch>
                    </p:blipFill>
                    <p:spPr bwMode="auto">
                      <a:xfrm>
                        <a:off x="3430632" y="5129213"/>
                        <a:ext cx="279400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419554755"/>
      </p:ext>
    </p:extLst>
  </p:cSld>
  <p:clrMapOvr>
    <a:masterClrMapping/>
  </p:clrMapOvr>
  <mc:AlternateContent xmlns:mc="http://schemas.openxmlformats.org/markup-compatibility/2006" xmlns:p14="http://schemas.microsoft.com/office/powerpoint/2010/main">
    <mc:Choice Requires="p14">
      <p:transition spd="slow" p14:dur="2000" advTm="97864"/>
    </mc:Choice>
    <mc:Fallback xmlns="">
      <p:transition spd="slow" advTm="97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Have a reinforced understanding of the span of a collection of</a:t>
            </a:r>
            <a:br>
              <a:rPr lang="en-US" dirty="0" smtClean="0"/>
            </a:br>
            <a:r>
              <a:rPr lang="en-US" dirty="0" smtClean="0"/>
              <a:t>vectors</a:t>
            </a:r>
          </a:p>
          <a:p>
            <a:pPr lvl="1"/>
            <a:r>
              <a:rPr lang="en-US" dirty="0" smtClean="0"/>
              <a:t>Know that membership of a vector in a span is equivalent to dependence of that vector on the collection,</a:t>
            </a:r>
            <a:br>
              <a:rPr lang="en-US" dirty="0" smtClean="0"/>
            </a:br>
            <a:r>
              <a:rPr lang="en-US" dirty="0" smtClean="0"/>
              <a:t>which is equivalent to being able to solve for that vector as a linear combination of the collection</a:t>
            </a:r>
          </a:p>
          <a:p>
            <a:pPr lvl="1"/>
            <a:r>
              <a:rPr lang="en-US" dirty="0" smtClean="0"/>
              <a:t>Given the span of a collection,</a:t>
            </a:r>
            <a:br>
              <a:rPr lang="en-US" dirty="0" smtClean="0"/>
            </a:br>
            <a:r>
              <a:rPr lang="en-US" dirty="0" smtClean="0"/>
              <a:t>	if one vector linearly depends on the others,</a:t>
            </a:r>
            <a:br>
              <a:rPr lang="en-US" dirty="0" smtClean="0"/>
            </a:br>
            <a:r>
              <a:rPr lang="en-US" dirty="0" smtClean="0"/>
              <a:t>		we can remove it and the span is unchanged</a:t>
            </a:r>
          </a:p>
          <a:p>
            <a:pPr marL="457200" lvl="1" indent="0">
              <a:buNone/>
            </a:pPr>
            <a:r>
              <a:rPr lang="en-US" dirty="0"/>
              <a:t>	</a:t>
            </a:r>
            <a:r>
              <a:rPr lang="en-US" dirty="0" smtClean="0"/>
              <a:t>if one vector is linearly independent of the others</a:t>
            </a:r>
          </a:p>
          <a:p>
            <a:pPr marL="457200" lvl="1" indent="0">
              <a:buNone/>
            </a:pPr>
            <a:r>
              <a:rPr lang="en-US" dirty="0"/>
              <a:t>	</a:t>
            </a:r>
            <a:r>
              <a:rPr lang="en-US" dirty="0" smtClean="0"/>
              <a:t>	we cannot remove it without changing the span</a:t>
            </a:r>
          </a:p>
          <a:p>
            <a:pPr lvl="1"/>
            <a:r>
              <a:rPr lang="en-US" dirty="0" smtClean="0"/>
              <a:t>Determining if the spans of two collections are equal requires </a:t>
            </a:r>
            <a:br>
              <a:rPr lang="en-US" dirty="0" smtClean="0"/>
            </a:br>
            <a:r>
              <a:rPr lang="en-US" dirty="0" smtClean="0"/>
              <a:t>us to check if each vector is in the span of the other collection</a:t>
            </a:r>
          </a:p>
        </p:txBody>
      </p:sp>
      <p:sp>
        <p:nvSpPr>
          <p:cNvPr id="4" name="Footer Placeholder 3"/>
          <p:cNvSpPr>
            <a:spLocks noGrp="1"/>
          </p:cNvSpPr>
          <p:nvPr>
            <p:ph type="ftr" sz="quarter" idx="11"/>
          </p:nvPr>
        </p:nvSpPr>
        <p:spPr/>
        <p:txBody>
          <a:bodyPr/>
          <a:lstStyle/>
          <a:p>
            <a:r>
              <a:rPr lang="en-CA" smtClean="0"/>
              <a:t>Spans and subspaces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56576"/>
    </mc:Choice>
    <mc:Fallback xmlns="">
      <p:transition spd="slow" advTm="56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a:t>
            </a:r>
            <a:r>
              <a:rPr lang="en-US" dirty="0" smtClean="0"/>
              <a:t>1]	</a:t>
            </a:r>
            <a:r>
              <a:rPr lang="en-US" dirty="0"/>
              <a:t>https://</a:t>
            </a:r>
            <a:r>
              <a:rPr lang="en-US" dirty="0" smtClean="0"/>
              <a:t>en.wikipedia.org/wiki/Linear_independence</a:t>
            </a:r>
          </a:p>
          <a:p>
            <a:pPr marL="0" indent="0">
              <a:buNone/>
            </a:pPr>
            <a:r>
              <a:rPr lang="en-US" dirty="0"/>
              <a:t>[2]	https://en.wikipedia.org/wiki/Linear_span</a:t>
            </a:r>
            <a:endParaRPr lang="en-CA" dirty="0" smtClean="0"/>
          </a:p>
        </p:txBody>
      </p:sp>
      <p:sp>
        <p:nvSpPr>
          <p:cNvPr id="4" name="Footer Placeholder 3"/>
          <p:cNvSpPr>
            <a:spLocks noGrp="1"/>
          </p:cNvSpPr>
          <p:nvPr>
            <p:ph type="ftr" sz="quarter" idx="11"/>
          </p:nvPr>
        </p:nvSpPr>
        <p:spPr/>
        <p:txBody>
          <a:bodyPr/>
          <a:lstStyle/>
          <a:p>
            <a:r>
              <a:rPr lang="en-CA" smtClean="0"/>
              <a:t>Spans and subspaces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19</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Review the definition of a span</a:t>
            </a:r>
          </a:p>
          <a:p>
            <a:pPr lvl="1"/>
            <a:r>
              <a:rPr lang="en-US" dirty="0" smtClean="0"/>
              <a:t>Discuss when we can and cannot remove a vector from a collection and leave the span unchanged</a:t>
            </a:r>
          </a:p>
          <a:p>
            <a:pPr lvl="1"/>
            <a:r>
              <a:rPr lang="en-US" dirty="0" smtClean="0"/>
              <a:t>See an algorithm for minimizing the number of vectors in a collection while leaving the span unchanged</a:t>
            </a:r>
            <a:endParaRPr lang="en-US" dirty="0"/>
          </a:p>
          <a:p>
            <a:pPr lvl="1"/>
            <a:r>
              <a:rPr lang="en-US" dirty="0" smtClean="0">
                <a:latin typeface="Times New Roman" panose="02020603050405020304" pitchFamily="18" charset="0"/>
              </a:rPr>
              <a:t>Determine when the spans of two collections of vectors are equal</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Spans and subspaces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33694"/>
    </mc:Choice>
    <mc:Fallback xmlns="">
      <p:transition spd="slow" advTm="33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US"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Spans and subspaces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20</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r>
              <a:rPr lang="en-CA" sz="1800" dirty="0" smtClean="0"/>
              <a:t>.</a:t>
            </a:r>
          </a:p>
          <a:p>
            <a:pPr marL="0" indent="0">
              <a:buNone/>
            </a:pPr>
            <a:endParaRPr lang="en-CA" sz="105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Spans and subspaces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21</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Spans and subspaces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en-CA" dirty="0"/>
          </a:p>
        </p:txBody>
      </p:sp>
      <p:sp>
        <p:nvSpPr>
          <p:cNvPr id="3" name="Content Placeholder 2"/>
          <p:cNvSpPr>
            <a:spLocks noGrp="1"/>
          </p:cNvSpPr>
          <p:nvPr>
            <p:ph idx="1"/>
          </p:nvPr>
        </p:nvSpPr>
        <p:spPr/>
        <p:txBody>
          <a:bodyPr/>
          <a:lstStyle/>
          <a:p>
            <a:r>
              <a:rPr lang="en-US" dirty="0" smtClean="0"/>
              <a:t>Recall the definition of the span of a collection of vectors:</a:t>
            </a:r>
          </a:p>
          <a:p>
            <a:pPr marL="0" indent="0">
              <a:buNone/>
            </a:pPr>
            <a:endParaRPr lang="en-US" dirty="0" smtClean="0"/>
          </a:p>
          <a:p>
            <a:pPr marL="0" indent="0">
              <a:buNone/>
            </a:pPr>
            <a:r>
              <a:rPr lang="en-US" dirty="0" smtClean="0"/>
              <a:t>Definition</a:t>
            </a:r>
          </a:p>
          <a:p>
            <a:pPr marL="0" indent="0">
              <a:buNone/>
            </a:pPr>
            <a:r>
              <a:rPr lang="en-US" dirty="0"/>
              <a:t>	</a:t>
            </a:r>
            <a:r>
              <a:rPr lang="en-US" dirty="0" smtClean="0"/>
              <a:t>The span of a collection of vectors </a:t>
            </a:r>
            <a:r>
              <a:rPr lang="en-US" b="1" dirty="0" smtClean="0">
                <a:latin typeface="Times New Roman" panose="02020603050405020304" pitchFamily="18" charset="0"/>
                <a:ea typeface="Tahoma" panose="020B0604030504040204" pitchFamily="34" charset="0"/>
              </a:rPr>
              <a:t>u</a:t>
            </a:r>
            <a:r>
              <a:rPr lang="en-US" baseline="-25000" dirty="0" smtClean="0">
                <a:latin typeface="Times New Roman" panose="02020603050405020304" pitchFamily="18" charset="0"/>
                <a:ea typeface="Tahoma" panose="020B0604030504040204" pitchFamily="34" charset="0"/>
              </a:rPr>
              <a:t>1</a:t>
            </a:r>
            <a:r>
              <a:rPr lang="en-US" dirty="0" smtClean="0">
                <a:latin typeface="Times New Roman" panose="02020603050405020304" pitchFamily="18" charset="0"/>
                <a:ea typeface="Tahoma" panose="020B0604030504040204" pitchFamily="34" charset="0"/>
              </a:rPr>
              <a:t>, …, </a:t>
            </a:r>
            <a:r>
              <a:rPr lang="en-US" b="1" dirty="0" smtClean="0">
                <a:latin typeface="Times New Roman" panose="02020603050405020304" pitchFamily="18" charset="0"/>
                <a:ea typeface="Tahoma" panose="020B0604030504040204" pitchFamily="34" charset="0"/>
              </a:rPr>
              <a:t>u</a:t>
            </a:r>
            <a:r>
              <a:rPr lang="en-US" i="1" baseline="-25000" dirty="0" smtClean="0">
                <a:latin typeface="Times New Roman" panose="02020603050405020304" pitchFamily="18" charset="0"/>
                <a:ea typeface="Tahoma" panose="020B0604030504040204" pitchFamily="34" charset="0"/>
              </a:rPr>
              <a:t>n</a:t>
            </a:r>
            <a:r>
              <a:rPr lang="en-US" dirty="0" smtClean="0"/>
              <a:t> is the set of all</a:t>
            </a:r>
            <a:br>
              <a:rPr lang="en-US" dirty="0" smtClean="0"/>
            </a:br>
            <a:r>
              <a:rPr lang="en-US" dirty="0" smtClean="0"/>
              <a:t>	linear combinations of these </a:t>
            </a:r>
            <a:r>
              <a:rPr lang="en-US" i="1" dirty="0" smtClean="0"/>
              <a:t>n</a:t>
            </a:r>
            <a:r>
              <a:rPr lang="en-US" dirty="0" smtClean="0"/>
              <a:t> vectors.</a:t>
            </a:r>
          </a:p>
          <a:p>
            <a:pPr marL="0" indent="0">
              <a:buNone/>
            </a:pPr>
            <a:endParaRPr lang="en-US" dirty="0"/>
          </a:p>
          <a:p>
            <a:r>
              <a:rPr lang="en-US" dirty="0" smtClean="0"/>
              <a:t>We denote the span of these vectors by </a:t>
            </a:r>
            <a:r>
              <a:rPr lang="en-US" dirty="0" smtClean="0">
                <a:latin typeface="Times New Roman" panose="02020603050405020304" pitchFamily="18" charset="0"/>
              </a:rPr>
              <a:t>span{</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smtClean="0">
                <a:latin typeface="Times New Roman" panose="02020603050405020304" pitchFamily="18" charset="0"/>
              </a:rPr>
              <a:t>u</a:t>
            </a:r>
            <a:r>
              <a:rPr lang="en-US" i="1" baseline="-25000" dirty="0" smtClean="0">
                <a:latin typeface="Times New Roman" panose="02020603050405020304" pitchFamily="18" charset="0"/>
              </a:rPr>
              <a:t>n</a:t>
            </a:r>
            <a:r>
              <a:rPr lang="en-US" dirty="0" smtClean="0">
                <a:latin typeface="Times New Roman" panose="02020603050405020304" pitchFamily="18" charset="0"/>
              </a:rPr>
              <a:t>}</a:t>
            </a:r>
          </a:p>
          <a:p>
            <a:pPr lvl="1"/>
            <a:r>
              <a:rPr lang="en-US" dirty="0" smtClean="0"/>
              <a:t>Note that </a:t>
            </a:r>
            <a:r>
              <a:rPr lang="en-US" dirty="0" smtClean="0">
                <a:latin typeface="Times New Roman" panose="02020603050405020304" pitchFamily="18" charset="0"/>
              </a:rPr>
              <a:t>span{} = {</a:t>
            </a:r>
            <a:r>
              <a:rPr lang="en-US" b="1" dirty="0" smtClean="0">
                <a:latin typeface="Times New Roman" panose="02020603050405020304" pitchFamily="18" charset="0"/>
              </a:rPr>
              <a:t>0</a:t>
            </a:r>
            <a:r>
              <a:rPr lang="en-US" dirty="0" smtClean="0">
                <a:latin typeface="Times New Roman" panose="02020603050405020304" pitchFamily="18" charset="0"/>
              </a:rPr>
              <a:t>}</a:t>
            </a:r>
            <a:endParaRPr lang="en-US" dirty="0"/>
          </a:p>
          <a:p>
            <a:pPr lvl="1"/>
            <a:r>
              <a:rPr lang="en-US" dirty="0" smtClean="0"/>
              <a:t>Recall that the sum of no numbers being 0</a:t>
            </a:r>
          </a:p>
        </p:txBody>
      </p:sp>
      <p:sp>
        <p:nvSpPr>
          <p:cNvPr id="4" name="Footer Placeholder 3"/>
          <p:cNvSpPr>
            <a:spLocks noGrp="1"/>
          </p:cNvSpPr>
          <p:nvPr>
            <p:ph type="ftr" sz="quarter" idx="11"/>
          </p:nvPr>
        </p:nvSpPr>
        <p:spPr/>
        <p:txBody>
          <a:bodyPr/>
          <a:lstStyle/>
          <a:p>
            <a:r>
              <a:rPr lang="en-CA" smtClean="0"/>
              <a:t>Spans and subspaces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75085397"/>
      </p:ext>
    </p:extLst>
  </p:cSld>
  <p:clrMapOvr>
    <a:masterClrMapping/>
  </p:clrMapOvr>
  <mc:AlternateContent xmlns:mc="http://schemas.openxmlformats.org/markup-compatibility/2006" xmlns:p14="http://schemas.microsoft.com/office/powerpoint/2010/main">
    <mc:Choice Requires="p14">
      <p:transition spd="slow" p14:dur="2000" advTm="40774"/>
    </mc:Choice>
    <mc:Fallback xmlns="">
      <p:transition spd="slow" advTm="40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Membership in the span</a:t>
            </a:r>
            <a:endParaRPr lang="en-CA" dirty="0"/>
          </a:p>
        </p:txBody>
      </p:sp>
      <p:sp>
        <p:nvSpPr>
          <p:cNvPr id="3" name="Content Placeholder 2"/>
          <p:cNvSpPr>
            <a:spLocks noGrp="1"/>
          </p:cNvSpPr>
          <p:nvPr>
            <p:ph idx="1"/>
          </p:nvPr>
        </p:nvSpPr>
        <p:spPr/>
        <p:txBody>
          <a:bodyPr/>
          <a:lstStyle/>
          <a:p>
            <a:r>
              <a:rPr lang="en-US" dirty="0" smtClean="0"/>
              <a:t>If a vector </a:t>
            </a:r>
            <a:r>
              <a:rPr lang="en-US" b="1" dirty="0" smtClean="0"/>
              <a:t>v</a:t>
            </a:r>
            <a:r>
              <a:rPr lang="en-US" dirty="0" smtClean="0"/>
              <a:t> is in the span of a collection of vectors,</a:t>
            </a:r>
            <a:br>
              <a:rPr lang="en-US" dirty="0" smtClean="0"/>
            </a:br>
            <a:r>
              <a:rPr lang="en-US" dirty="0" smtClean="0"/>
              <a:t>	we will write</a:t>
            </a:r>
          </a:p>
          <a:p>
            <a:pPr lvl="1"/>
            <a:r>
              <a:rPr lang="en-US" dirty="0" smtClean="0"/>
              <a:t>This is read as “</a:t>
            </a:r>
            <a:r>
              <a:rPr lang="en-US" b="1" dirty="0" smtClean="0">
                <a:latin typeface="Times New Roman" panose="02020603050405020304" pitchFamily="18" charset="0"/>
              </a:rPr>
              <a:t>v</a:t>
            </a:r>
            <a:r>
              <a:rPr lang="en-US" dirty="0" smtClean="0"/>
              <a:t> is in the span of </a:t>
            </a:r>
            <a:r>
              <a:rPr lang="en-US" b="1" dirty="0" smtClean="0">
                <a:latin typeface="Times New Roman" panose="02020603050405020304" pitchFamily="18" charset="0"/>
              </a:rPr>
              <a:t>u</a:t>
            </a:r>
            <a:r>
              <a:rPr lang="en-US" baseline="-25000" dirty="0" smtClean="0">
                <a:latin typeface="Times New Roman" panose="02020603050405020304" pitchFamily="18" charset="0"/>
              </a:rPr>
              <a:t>1</a:t>
            </a:r>
            <a:r>
              <a:rPr lang="en-US" dirty="0" smtClean="0"/>
              <a:t> through </a:t>
            </a:r>
            <a:r>
              <a:rPr lang="en-US" b="1" dirty="0" smtClean="0">
                <a:latin typeface="Times New Roman" panose="02020603050405020304" pitchFamily="18" charset="0"/>
              </a:rPr>
              <a:t>u</a:t>
            </a:r>
            <a:r>
              <a:rPr lang="en-US" i="1" baseline="-25000" dirty="0" smtClean="0">
                <a:latin typeface="Times New Roman" panose="02020603050405020304" pitchFamily="18" charset="0"/>
              </a:rPr>
              <a:t>n</a:t>
            </a:r>
            <a:r>
              <a:rPr lang="en-US" i="1" dirty="0" smtClean="0"/>
              <a:t>”</a:t>
            </a:r>
            <a:br>
              <a:rPr lang="en-US" i="1" dirty="0" smtClean="0"/>
            </a:br>
            <a:r>
              <a:rPr lang="en-US" dirty="0" smtClean="0"/>
              <a:t>                       or </a:t>
            </a:r>
            <a:r>
              <a:rPr lang="en-US" dirty="0"/>
              <a:t>“</a:t>
            </a:r>
            <a:r>
              <a:rPr lang="en-US" b="1" dirty="0">
                <a:latin typeface="Times New Roman" panose="02020603050405020304" pitchFamily="18" charset="0"/>
              </a:rPr>
              <a:t>v</a:t>
            </a:r>
            <a:r>
              <a:rPr lang="en-US" dirty="0"/>
              <a:t> is </a:t>
            </a:r>
            <a:r>
              <a:rPr lang="en-US" dirty="0" smtClean="0"/>
              <a:t>an element of </a:t>
            </a:r>
            <a:r>
              <a:rPr lang="en-US" dirty="0"/>
              <a:t>the span of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t> through </a:t>
            </a:r>
            <a:r>
              <a:rPr lang="en-US" b="1" dirty="0">
                <a:latin typeface="Times New Roman" panose="02020603050405020304" pitchFamily="18" charset="0"/>
              </a:rPr>
              <a:t>u</a:t>
            </a:r>
            <a:r>
              <a:rPr lang="en-US" i="1" baseline="-25000" dirty="0">
                <a:latin typeface="Times New Roman" panose="02020603050405020304" pitchFamily="18" charset="0"/>
              </a:rPr>
              <a:t>n</a:t>
            </a:r>
            <a:r>
              <a:rPr lang="en-US" i="1" dirty="0"/>
              <a:t>”</a:t>
            </a:r>
          </a:p>
          <a:p>
            <a:pPr lvl="1"/>
            <a:endParaRPr lang="en-US" i="1" dirty="0" smtClean="0"/>
          </a:p>
          <a:p>
            <a:r>
              <a:rPr lang="en-US" dirty="0"/>
              <a:t>If a vector </a:t>
            </a:r>
            <a:r>
              <a:rPr lang="en-US" b="1" dirty="0"/>
              <a:t>v</a:t>
            </a:r>
            <a:r>
              <a:rPr lang="en-US" dirty="0"/>
              <a:t> is </a:t>
            </a:r>
            <a:r>
              <a:rPr lang="en-US" dirty="0" smtClean="0"/>
              <a:t>not in </a:t>
            </a:r>
            <a:r>
              <a:rPr lang="en-US" dirty="0"/>
              <a:t>the span of a collection of vectors,</a:t>
            </a:r>
            <a:br>
              <a:rPr lang="en-US" dirty="0"/>
            </a:br>
            <a:r>
              <a:rPr lang="en-US" dirty="0"/>
              <a:t>	we will write</a:t>
            </a:r>
          </a:p>
          <a:p>
            <a:pPr lvl="1"/>
            <a:r>
              <a:rPr lang="en-US" dirty="0"/>
              <a:t>This is read as “</a:t>
            </a:r>
            <a:r>
              <a:rPr lang="en-US" b="1" dirty="0">
                <a:latin typeface="Times New Roman" panose="02020603050405020304" pitchFamily="18" charset="0"/>
              </a:rPr>
              <a:t>v</a:t>
            </a:r>
            <a:r>
              <a:rPr lang="en-US" dirty="0"/>
              <a:t> is </a:t>
            </a:r>
            <a:r>
              <a:rPr lang="en-US" dirty="0" smtClean="0"/>
              <a:t>not in </a:t>
            </a:r>
            <a:r>
              <a:rPr lang="en-US" dirty="0"/>
              <a:t>the span of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t> through </a:t>
            </a:r>
            <a:r>
              <a:rPr lang="en-US" b="1" dirty="0">
                <a:latin typeface="Times New Roman" panose="02020603050405020304" pitchFamily="18" charset="0"/>
              </a:rPr>
              <a:t>u</a:t>
            </a:r>
            <a:r>
              <a:rPr lang="en-US" i="1" baseline="-25000" dirty="0">
                <a:latin typeface="Times New Roman" panose="02020603050405020304" pitchFamily="18" charset="0"/>
              </a:rPr>
              <a:t>n</a:t>
            </a:r>
            <a:r>
              <a:rPr lang="en-US" i="1" dirty="0"/>
              <a:t>”</a:t>
            </a:r>
            <a:br>
              <a:rPr lang="en-US" i="1" dirty="0"/>
            </a:br>
            <a:r>
              <a:rPr lang="en-US" dirty="0"/>
              <a:t>                       or “</a:t>
            </a:r>
            <a:r>
              <a:rPr lang="en-US" b="1" dirty="0">
                <a:latin typeface="Times New Roman" panose="02020603050405020304" pitchFamily="18" charset="0"/>
              </a:rPr>
              <a:t>v</a:t>
            </a:r>
            <a:r>
              <a:rPr lang="en-US" dirty="0"/>
              <a:t> is </a:t>
            </a:r>
            <a:r>
              <a:rPr lang="en-US" dirty="0" smtClean="0"/>
              <a:t>not an </a:t>
            </a:r>
            <a:r>
              <a:rPr lang="en-US" dirty="0"/>
              <a:t>element of the span of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t> through </a:t>
            </a:r>
            <a:r>
              <a:rPr lang="en-US" b="1" dirty="0">
                <a:latin typeface="Times New Roman" panose="02020603050405020304" pitchFamily="18" charset="0"/>
              </a:rPr>
              <a:t>u</a:t>
            </a:r>
            <a:r>
              <a:rPr lang="en-US" i="1" baseline="-25000" dirty="0">
                <a:latin typeface="Times New Roman" panose="02020603050405020304" pitchFamily="18" charset="0"/>
              </a:rPr>
              <a:t>n</a:t>
            </a:r>
            <a:r>
              <a:rPr lang="en-US" i="1" dirty="0"/>
              <a:t>”</a:t>
            </a:r>
          </a:p>
          <a:p>
            <a:pPr lvl="1"/>
            <a:endParaRPr lang="en-US" i="1" dirty="0"/>
          </a:p>
          <a:p>
            <a:pPr lvl="1"/>
            <a:endParaRPr lang="en-US" i="1" dirty="0"/>
          </a:p>
          <a:p>
            <a:endParaRPr lang="en-US" i="1" dirty="0"/>
          </a:p>
          <a:p>
            <a:pPr lvl="1"/>
            <a:endParaRPr lang="en-US" i="1" dirty="0"/>
          </a:p>
          <a:p>
            <a:endParaRPr lang="en-US" i="1" dirty="0" smtClean="0"/>
          </a:p>
        </p:txBody>
      </p:sp>
      <p:sp>
        <p:nvSpPr>
          <p:cNvPr id="4" name="Footer Placeholder 3"/>
          <p:cNvSpPr>
            <a:spLocks noGrp="1"/>
          </p:cNvSpPr>
          <p:nvPr>
            <p:ph type="ftr" sz="quarter" idx="11"/>
          </p:nvPr>
        </p:nvSpPr>
        <p:spPr/>
        <p:txBody>
          <a:bodyPr/>
          <a:lstStyle/>
          <a:p>
            <a:r>
              <a:rPr lang="en-CA" smtClean="0"/>
              <a:t>Spans and subspaces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954453117"/>
              </p:ext>
            </p:extLst>
          </p:nvPr>
        </p:nvGraphicFramePr>
        <p:xfrm>
          <a:off x="3105916" y="1984751"/>
          <a:ext cx="2573973" cy="398145"/>
        </p:xfrm>
        <a:graphic>
          <a:graphicData uri="http://schemas.openxmlformats.org/presentationml/2006/ole">
            <mc:AlternateContent xmlns:mc="http://schemas.openxmlformats.org/markup-compatibility/2006">
              <mc:Choice xmlns:v="urn:schemas-microsoft-com:vml" Requires="v">
                <p:oleObj spid="_x0000_s435219" name="Equation" r:id="rId6" imgW="1968480" imgH="330120" progId="Equation.DSMT4">
                  <p:embed/>
                </p:oleObj>
              </mc:Choice>
              <mc:Fallback>
                <p:oleObj name="Equation" r:id="rId6" imgW="1968480" imgH="330120" progId="Equation.DSMT4">
                  <p:embed/>
                  <p:pic>
                    <p:nvPicPr>
                      <p:cNvPr id="0" name=""/>
                      <p:cNvPicPr>
                        <a:picLocks noChangeAspect="1" noChangeArrowheads="1"/>
                      </p:cNvPicPr>
                      <p:nvPr/>
                    </p:nvPicPr>
                    <p:blipFill>
                      <a:blip r:embed="rId7"/>
                      <a:srcRect/>
                      <a:stretch>
                        <a:fillRect/>
                      </a:stretch>
                    </p:blipFill>
                    <p:spPr bwMode="auto">
                      <a:xfrm>
                        <a:off x="3105916" y="1984751"/>
                        <a:ext cx="2573973" cy="39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101403026"/>
              </p:ext>
            </p:extLst>
          </p:nvPr>
        </p:nvGraphicFramePr>
        <p:xfrm>
          <a:off x="3081669" y="3799711"/>
          <a:ext cx="2573973" cy="398145"/>
        </p:xfrm>
        <a:graphic>
          <a:graphicData uri="http://schemas.openxmlformats.org/presentationml/2006/ole">
            <mc:AlternateContent xmlns:mc="http://schemas.openxmlformats.org/markup-compatibility/2006">
              <mc:Choice xmlns:v="urn:schemas-microsoft-com:vml" Requires="v">
                <p:oleObj spid="_x0000_s435220" name="Equation" r:id="rId8" imgW="1968480" imgH="330120" progId="Equation.DSMT4">
                  <p:embed/>
                </p:oleObj>
              </mc:Choice>
              <mc:Fallback>
                <p:oleObj name="Equation" r:id="rId8" imgW="1968480" imgH="330120" progId="Equation.DSMT4">
                  <p:embed/>
                  <p:pic>
                    <p:nvPicPr>
                      <p:cNvPr id="0" name=""/>
                      <p:cNvPicPr>
                        <a:picLocks noChangeAspect="1" noChangeArrowheads="1"/>
                      </p:cNvPicPr>
                      <p:nvPr/>
                    </p:nvPicPr>
                    <p:blipFill>
                      <a:blip r:embed="rId9"/>
                      <a:srcRect/>
                      <a:stretch>
                        <a:fillRect/>
                      </a:stretch>
                    </p:blipFill>
                    <p:spPr bwMode="auto">
                      <a:xfrm>
                        <a:off x="3081669" y="3799711"/>
                        <a:ext cx="2573973" cy="39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390267461"/>
      </p:ext>
    </p:extLst>
  </p:cSld>
  <p:clrMapOvr>
    <a:masterClrMapping/>
  </p:clrMapOvr>
  <mc:AlternateContent xmlns:mc="http://schemas.openxmlformats.org/markup-compatibility/2006" xmlns:p14="http://schemas.microsoft.com/office/powerpoint/2010/main">
    <mc:Choice Requires="p14">
      <p:transition spd="slow" p14:dur="2000" advTm="45916"/>
    </mc:Choice>
    <mc:Fallback xmlns="">
      <p:transition spd="slow" advTm="45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Relationships</a:t>
            </a:r>
            <a:endParaRPr lang="en-CA" dirty="0"/>
          </a:p>
        </p:txBody>
      </p:sp>
      <p:sp>
        <p:nvSpPr>
          <p:cNvPr id="3" name="Content Placeholder 2"/>
          <p:cNvSpPr>
            <a:spLocks noGrp="1"/>
          </p:cNvSpPr>
          <p:nvPr>
            <p:ph idx="1"/>
          </p:nvPr>
        </p:nvSpPr>
        <p:spPr/>
        <p:txBody>
          <a:bodyPr/>
          <a:lstStyle/>
          <a:p>
            <a:r>
              <a:rPr lang="en-US" dirty="0" smtClean="0"/>
              <a:t>Note that                                          ,</a:t>
            </a:r>
          </a:p>
          <a:p>
            <a:pPr marL="0" indent="0">
              <a:buNone/>
            </a:pPr>
            <a:r>
              <a:rPr lang="en-US" dirty="0"/>
              <a:t>	</a:t>
            </a:r>
            <a:r>
              <a:rPr lang="en-US" dirty="0" smtClean="0"/>
              <a:t>if and only if there exists at one solution to</a:t>
            </a:r>
          </a:p>
          <a:p>
            <a:pPr marL="0" indent="0">
              <a:buNone/>
            </a:pPr>
            <a:endParaRPr lang="en-US" dirty="0"/>
          </a:p>
          <a:p>
            <a:pPr marL="0" indent="0">
              <a:buNone/>
            </a:pPr>
            <a:r>
              <a:rPr lang="en-US" dirty="0" smtClean="0"/>
              <a:t>	if and only if </a:t>
            </a:r>
            <a:r>
              <a:rPr lang="en-US" b="1" dirty="0" smtClean="0">
                <a:latin typeface="Times New Roman" panose="02020603050405020304" pitchFamily="18" charset="0"/>
              </a:rPr>
              <a:t>v</a:t>
            </a:r>
            <a:r>
              <a:rPr lang="en-US" dirty="0" smtClean="0"/>
              <a:t> depends on </a:t>
            </a:r>
            <a:r>
              <a:rPr lang="en-US" b="1" dirty="0" smtClean="0">
                <a:latin typeface="Times New Roman" panose="02020603050405020304" pitchFamily="18" charset="0"/>
              </a:rPr>
              <a:t>u</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b="1" dirty="0" smtClean="0">
                <a:latin typeface="Times New Roman" panose="02020603050405020304" pitchFamily="18" charset="0"/>
              </a:rPr>
              <a:t>u</a:t>
            </a:r>
            <a:r>
              <a:rPr lang="en-US" i="1" baseline="-25000" dirty="0" smtClean="0">
                <a:latin typeface="Times New Roman" panose="02020603050405020304" pitchFamily="18" charset="0"/>
              </a:rPr>
              <a:t>n</a:t>
            </a:r>
            <a:endParaRPr lang="en-US" dirty="0" smtClean="0">
              <a:latin typeface="Times New Roman" panose="02020603050405020304" pitchFamily="18" charset="0"/>
            </a:endParaRPr>
          </a:p>
          <a:p>
            <a:pPr marL="0" indent="0">
              <a:buNone/>
            </a:pPr>
            <a:endParaRPr lang="en-US" dirty="0" smtClean="0"/>
          </a:p>
          <a:p>
            <a:r>
              <a:rPr lang="en-US" dirty="0" smtClean="0"/>
              <a:t>Note that </a:t>
            </a:r>
            <a:r>
              <a:rPr lang="en-US" b="1" dirty="0" smtClean="0">
                <a:latin typeface="Times New Roman" panose="02020603050405020304" pitchFamily="18" charset="0"/>
              </a:rPr>
              <a:t>0</a:t>
            </a:r>
            <a:r>
              <a:rPr lang="en-US" dirty="0" smtClean="0"/>
              <a:t> is in every span,</a:t>
            </a:r>
            <a:br>
              <a:rPr lang="en-US" dirty="0" smtClean="0"/>
            </a:br>
            <a:r>
              <a:rPr lang="en-US" dirty="0" smtClean="0"/>
              <a:t>	as there is always at least one solution to</a:t>
            </a:r>
          </a:p>
          <a:p>
            <a:endParaRPr lang="en-US" dirty="0"/>
          </a:p>
          <a:p>
            <a:pPr lvl="1"/>
            <a:r>
              <a:rPr lang="en-US" dirty="0" smtClean="0"/>
              <a:t>Thus, </a:t>
            </a:r>
            <a:r>
              <a:rPr lang="en-US" b="1" dirty="0" smtClean="0">
                <a:latin typeface="Times New Roman" panose="02020603050405020304" pitchFamily="18" charset="0"/>
              </a:rPr>
              <a:t>0</a:t>
            </a:r>
            <a:r>
              <a:rPr lang="en-US" dirty="0" smtClean="0"/>
              <a:t> depends on any collection of vectors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smtClean="0">
                <a:latin typeface="Times New Roman" panose="02020603050405020304" pitchFamily="18" charset="0"/>
              </a:rPr>
              <a:t>u</a:t>
            </a:r>
            <a:r>
              <a:rPr lang="en-US" i="1" baseline="-25000" dirty="0" smtClean="0">
                <a:latin typeface="Times New Roman" panose="02020603050405020304" pitchFamily="18" charset="0"/>
              </a:rPr>
              <a:t>n</a:t>
            </a:r>
            <a:r>
              <a:rPr lang="en-US" dirty="0" smtClean="0"/>
              <a:t>,</a:t>
            </a:r>
            <a:br>
              <a:rPr lang="en-US" dirty="0" smtClean="0"/>
            </a:br>
            <a:r>
              <a:rPr lang="en-US" dirty="0" smtClean="0"/>
              <a:t>		including none</a:t>
            </a:r>
          </a:p>
        </p:txBody>
      </p:sp>
      <p:sp>
        <p:nvSpPr>
          <p:cNvPr id="4" name="Footer Placeholder 3"/>
          <p:cNvSpPr>
            <a:spLocks noGrp="1"/>
          </p:cNvSpPr>
          <p:nvPr>
            <p:ph type="ftr" sz="quarter" idx="11"/>
          </p:nvPr>
        </p:nvSpPr>
        <p:spPr/>
        <p:txBody>
          <a:bodyPr/>
          <a:lstStyle/>
          <a:p>
            <a:r>
              <a:rPr lang="en-CA" smtClean="0"/>
              <a:t>Spans and subspaces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1734962444"/>
              </p:ext>
            </p:extLst>
          </p:nvPr>
        </p:nvGraphicFramePr>
        <p:xfrm>
          <a:off x="3437371" y="2460625"/>
          <a:ext cx="2430463" cy="361950"/>
        </p:xfrm>
        <a:graphic>
          <a:graphicData uri="http://schemas.openxmlformats.org/presentationml/2006/ole">
            <mc:AlternateContent xmlns:mc="http://schemas.openxmlformats.org/markup-compatibility/2006">
              <mc:Choice xmlns:v="urn:schemas-microsoft-com:vml" Requires="v">
                <p:oleObj spid="_x0000_s415785" name="Equation" r:id="rId6" imgW="2044440" imgH="330120" progId="Equation.DSMT4">
                  <p:embed/>
                </p:oleObj>
              </mc:Choice>
              <mc:Fallback>
                <p:oleObj name="Equation" r:id="rId6" imgW="2044440" imgH="330120" progId="Equation.DSMT4">
                  <p:embed/>
                  <p:pic>
                    <p:nvPicPr>
                      <p:cNvPr id="0" name=""/>
                      <p:cNvPicPr>
                        <a:picLocks noChangeAspect="1" noChangeArrowheads="1"/>
                      </p:cNvPicPr>
                      <p:nvPr/>
                    </p:nvPicPr>
                    <p:blipFill>
                      <a:blip r:embed="rId7"/>
                      <a:srcRect/>
                      <a:stretch>
                        <a:fillRect/>
                      </a:stretch>
                    </p:blipFill>
                    <p:spPr bwMode="auto">
                      <a:xfrm>
                        <a:off x="3437371" y="2460625"/>
                        <a:ext cx="24304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684743430"/>
              </p:ext>
            </p:extLst>
          </p:nvPr>
        </p:nvGraphicFramePr>
        <p:xfrm>
          <a:off x="2066059" y="1631085"/>
          <a:ext cx="2574925" cy="398463"/>
        </p:xfrm>
        <a:graphic>
          <a:graphicData uri="http://schemas.openxmlformats.org/presentationml/2006/ole">
            <mc:AlternateContent xmlns:mc="http://schemas.openxmlformats.org/markup-compatibility/2006">
              <mc:Choice xmlns:v="urn:schemas-microsoft-com:vml" Requires="v">
                <p:oleObj spid="_x0000_s415786" name="Equation" r:id="rId8" imgW="1968480" imgH="330120" progId="Equation.DSMT4">
                  <p:embed/>
                </p:oleObj>
              </mc:Choice>
              <mc:Fallback>
                <p:oleObj name="Equation" r:id="rId8" imgW="1968480" imgH="330120" progId="Equation.DSMT4">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6059" y="1631085"/>
                        <a:ext cx="257492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873002000"/>
              </p:ext>
            </p:extLst>
          </p:nvPr>
        </p:nvGraphicFramePr>
        <p:xfrm>
          <a:off x="3561773" y="4390162"/>
          <a:ext cx="2400300" cy="361950"/>
        </p:xfrm>
        <a:graphic>
          <a:graphicData uri="http://schemas.openxmlformats.org/presentationml/2006/ole">
            <mc:AlternateContent xmlns:mc="http://schemas.openxmlformats.org/markup-compatibility/2006">
              <mc:Choice xmlns:v="urn:schemas-microsoft-com:vml" Requires="v">
                <p:oleObj spid="_x0000_s415787" name="Equation" r:id="rId10" imgW="2019240" imgH="330120" progId="Equation.DSMT4">
                  <p:embed/>
                </p:oleObj>
              </mc:Choice>
              <mc:Fallback>
                <p:oleObj name="Equation" r:id="rId10" imgW="2019240" imgH="330120" progId="Equation.DSMT4">
                  <p:embed/>
                  <p:pic>
                    <p:nvPicPr>
                      <p:cNvPr id="0" name=""/>
                      <p:cNvPicPr>
                        <a:picLocks noChangeAspect="1" noChangeArrowheads="1"/>
                      </p:cNvPicPr>
                      <p:nvPr/>
                    </p:nvPicPr>
                    <p:blipFill>
                      <a:blip r:embed="rId11"/>
                      <a:srcRect/>
                      <a:stretch>
                        <a:fillRect/>
                      </a:stretch>
                    </p:blipFill>
                    <p:spPr bwMode="auto">
                      <a:xfrm>
                        <a:off x="3561773" y="4390162"/>
                        <a:ext cx="24003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Audio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29463725"/>
      </p:ext>
    </p:extLst>
  </p:cSld>
  <p:clrMapOvr>
    <a:masterClrMapping/>
  </p:clrMapOvr>
  <mc:AlternateContent xmlns:mc="http://schemas.openxmlformats.org/markup-compatibility/2006" xmlns:p14="http://schemas.microsoft.com/office/powerpoint/2010/main">
    <mc:Choice Requires="p14">
      <p:transition spd="slow" p14:dur="2000" advTm="52385"/>
    </mc:Choice>
    <mc:Fallback xmlns="">
      <p:transition spd="slow" advTm="52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a:t>
            </a:r>
            <a:endParaRPr lang="en-CA" dirty="0"/>
          </a:p>
        </p:txBody>
      </p:sp>
      <p:sp>
        <p:nvSpPr>
          <p:cNvPr id="3" name="Content Placeholder 2"/>
          <p:cNvSpPr>
            <a:spLocks noGrp="1"/>
          </p:cNvSpPr>
          <p:nvPr>
            <p:ph idx="1"/>
          </p:nvPr>
        </p:nvSpPr>
        <p:spPr/>
        <p:txBody>
          <a:bodyPr/>
          <a:lstStyle/>
          <a:p>
            <a:r>
              <a:rPr lang="en-US" dirty="0" smtClean="0"/>
              <a:t>The span of any collection of vectors is a subspace of the vector space from which the vectors are in</a:t>
            </a:r>
          </a:p>
          <a:p>
            <a:r>
              <a:rPr lang="en-US" dirty="0" smtClean="0"/>
              <a:t>In </a:t>
            </a:r>
            <a:r>
              <a:rPr lang="en-US" b="1" dirty="0" err="1" smtClean="0">
                <a:latin typeface="Times New Roman" panose="02020603050405020304" pitchFamily="18" charset="0"/>
              </a:rPr>
              <a:t>F</a:t>
            </a:r>
            <a:r>
              <a:rPr lang="en-US" i="1" baseline="30000" dirty="0" err="1" smtClean="0">
                <a:latin typeface="Times New Roman" panose="02020603050405020304" pitchFamily="18" charset="0"/>
              </a:rPr>
              <a:t>n</a:t>
            </a:r>
            <a:r>
              <a:rPr lang="en-US" dirty="0" smtClean="0"/>
              <a:t>, every subspace is the span of a finite collection of vectors</a:t>
            </a:r>
          </a:p>
          <a:p>
            <a:pPr lvl="1"/>
            <a:r>
              <a:rPr lang="en-US" dirty="0" smtClean="0"/>
              <a:t>We will prove this in time</a:t>
            </a:r>
          </a:p>
          <a:p>
            <a:r>
              <a:rPr lang="en-US" dirty="0" smtClean="0"/>
              <a:t>In other vector spaces, this is not necessarily the case</a:t>
            </a:r>
          </a:p>
          <a:p>
            <a:pPr lvl="1"/>
            <a:r>
              <a:rPr lang="en-US" dirty="0" smtClean="0"/>
              <a:t>Consider all bounded discrete-time signals</a:t>
            </a:r>
          </a:p>
        </p:txBody>
      </p:sp>
      <p:sp>
        <p:nvSpPr>
          <p:cNvPr id="4" name="Footer Placeholder 3"/>
          <p:cNvSpPr>
            <a:spLocks noGrp="1"/>
          </p:cNvSpPr>
          <p:nvPr>
            <p:ph type="ftr" sz="quarter" idx="11"/>
          </p:nvPr>
        </p:nvSpPr>
        <p:spPr/>
        <p:txBody>
          <a:bodyPr/>
          <a:lstStyle/>
          <a:p>
            <a:r>
              <a:rPr lang="en-CA" smtClean="0"/>
              <a:t>Spans and subspaces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39706563"/>
      </p:ext>
    </p:extLst>
  </p:cSld>
  <p:clrMapOvr>
    <a:masterClrMapping/>
  </p:clrMapOvr>
  <mc:AlternateContent xmlns:mc="http://schemas.openxmlformats.org/markup-compatibility/2006" xmlns:p14="http://schemas.microsoft.com/office/powerpoint/2010/main">
    <mc:Choice Requires="p14">
      <p:transition spd="slow" p14:dur="2000" advTm="52911"/>
    </mc:Choice>
    <mc:Fallback xmlns="">
      <p:transition spd="slow" advTm="52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Equivalent spans</a:t>
            </a:r>
            <a:endParaRPr lang="en-CA" dirty="0"/>
          </a:p>
        </p:txBody>
      </p:sp>
      <p:sp>
        <p:nvSpPr>
          <p:cNvPr id="3" name="Content Placeholder 2"/>
          <p:cNvSpPr>
            <a:spLocks noGrp="1"/>
          </p:cNvSpPr>
          <p:nvPr>
            <p:ph idx="1"/>
          </p:nvPr>
        </p:nvSpPr>
        <p:spPr/>
        <p:txBody>
          <a:bodyPr/>
          <a:lstStyle/>
          <a:p>
            <a:pPr marL="0" indent="0">
              <a:buNone/>
            </a:pPr>
            <a:r>
              <a:rPr lang="en-US" dirty="0" smtClean="0"/>
              <a:t>Theorem</a:t>
            </a:r>
          </a:p>
          <a:p>
            <a:pPr marL="0" indent="0">
              <a:buNone/>
            </a:pPr>
            <a:r>
              <a:rPr lang="en-US" dirty="0"/>
              <a:t>	I</a:t>
            </a:r>
            <a:r>
              <a:rPr lang="en-US" dirty="0" smtClean="0"/>
              <a:t>f there is a vector </a:t>
            </a:r>
            <a:r>
              <a:rPr lang="en-US" b="1" dirty="0" err="1" smtClean="0">
                <a:latin typeface="Times New Roman" panose="02020603050405020304" pitchFamily="18" charset="0"/>
              </a:rPr>
              <a:t>u</a:t>
            </a:r>
            <a:r>
              <a:rPr lang="en-US" i="1" baseline="-25000" dirty="0" err="1" smtClean="0">
                <a:latin typeface="Times New Roman" panose="02020603050405020304" pitchFamily="18" charset="0"/>
              </a:rPr>
              <a:t>k</a:t>
            </a:r>
            <a:r>
              <a:rPr lang="en-US" dirty="0" smtClean="0"/>
              <a:t> in the span </a:t>
            </a:r>
            <a:r>
              <a:rPr lang="en-US" dirty="0">
                <a:latin typeface="Times New Roman" panose="02020603050405020304" pitchFamily="18" charset="0"/>
              </a:rPr>
              <a:t>span{</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a:latin typeface="Times New Roman" panose="02020603050405020304" pitchFamily="18" charset="0"/>
              </a:rPr>
              <a:t>u</a:t>
            </a:r>
            <a:r>
              <a:rPr lang="en-US" i="1" baseline="-25000" dirty="0">
                <a:latin typeface="Times New Roman" panose="02020603050405020304" pitchFamily="18" charset="0"/>
              </a:rPr>
              <a:t>n</a:t>
            </a:r>
            <a:r>
              <a:rPr lang="en-US" dirty="0" smtClean="0">
                <a:latin typeface="Times New Roman" panose="02020603050405020304" pitchFamily="18" charset="0"/>
              </a:rPr>
              <a:t>}</a:t>
            </a:r>
            <a:r>
              <a:rPr lang="en-US" dirty="0">
                <a:latin typeface="Times New Roman" panose="02020603050405020304" pitchFamily="18" charset="0"/>
              </a:rPr>
              <a:t> </a:t>
            </a:r>
            <a:r>
              <a:rPr lang="en-US" dirty="0" smtClean="0">
                <a:latin typeface="Times New Roman" panose="02020603050405020304" pitchFamily="18" charset="0"/>
              </a:rPr>
              <a:t>such that</a:t>
            </a:r>
          </a:p>
          <a:p>
            <a:endParaRPr lang="en-US" dirty="0">
              <a:latin typeface="Times New Roman" panose="02020603050405020304" pitchFamily="18" charset="0"/>
            </a:endParaRPr>
          </a:p>
          <a:p>
            <a:pPr marL="0" indent="0">
              <a:buNone/>
            </a:pPr>
            <a:r>
              <a:rPr lang="en-US" dirty="0" smtClean="0">
                <a:latin typeface="Times New Roman" panose="02020603050405020304" pitchFamily="18" charset="0"/>
              </a:rPr>
              <a:t>	then </a:t>
            </a:r>
          </a:p>
          <a:p>
            <a:pPr marL="0" indent="0">
              <a:buNone/>
            </a:pPr>
            <a:r>
              <a:rPr lang="en-US" dirty="0" smtClean="0">
                <a:latin typeface="Times New Roman" panose="02020603050405020304" pitchFamily="18" charset="0"/>
              </a:rPr>
              <a:t>Proof:	If                                    and</a:t>
            </a:r>
          </a:p>
          <a:p>
            <a:pPr marL="0" indent="0">
              <a:buNone/>
            </a:pPr>
            <a:r>
              <a:rPr lang="en-US" dirty="0" smtClean="0">
                <a:latin typeface="Times New Roman" panose="02020603050405020304" pitchFamily="18" charset="0"/>
              </a:rPr>
              <a:t>	then </a:t>
            </a:r>
          </a:p>
          <a:p>
            <a:pPr marL="0" indent="0">
              <a:buNone/>
            </a:pPr>
            <a:endParaRPr lang="en-US" dirty="0" smtClean="0">
              <a:latin typeface="Times New Roman" panose="02020603050405020304" pitchFamily="18" charset="0"/>
            </a:endParaRP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Substituting the second into the first yields:</a:t>
            </a: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sz="2000" dirty="0">
              <a:latin typeface="Times New Roman" panose="02020603050405020304" pitchFamily="18" charset="0"/>
            </a:endParaRPr>
          </a:p>
          <a:p>
            <a:pPr marL="0" indent="0">
              <a:buNone/>
            </a:pPr>
            <a:endParaRPr lang="en-US" sz="2000" dirty="0" smtClean="0">
              <a:latin typeface="Times New Roman" panose="02020603050405020304" pitchFamily="18" charset="0"/>
            </a:endParaRPr>
          </a:p>
          <a:p>
            <a:pPr marL="0" indent="0">
              <a:buNone/>
            </a:pPr>
            <a:r>
              <a:rPr lang="en-US" dirty="0" smtClean="0">
                <a:latin typeface="Times New Roman" panose="02020603050405020304" pitchFamily="18" charset="0"/>
              </a:rPr>
              <a:t>	Thus,                                                          </a:t>
            </a:r>
            <a:r>
              <a:rPr lang="en-CA" dirty="0" smtClean="0"/>
              <a:t>▮</a:t>
            </a:r>
            <a:r>
              <a:rPr lang="en-US" dirty="0" smtClean="0">
                <a:latin typeface="Times New Roman" panose="02020603050405020304" pitchFamily="18" charset="0"/>
              </a:rPr>
              <a:t> </a:t>
            </a:r>
          </a:p>
        </p:txBody>
      </p:sp>
      <p:sp>
        <p:nvSpPr>
          <p:cNvPr id="4" name="Footer Placeholder 3"/>
          <p:cNvSpPr>
            <a:spLocks noGrp="1"/>
          </p:cNvSpPr>
          <p:nvPr>
            <p:ph type="ftr" sz="quarter" idx="11"/>
          </p:nvPr>
        </p:nvSpPr>
        <p:spPr/>
        <p:txBody>
          <a:bodyPr/>
          <a:lstStyle/>
          <a:p>
            <a:r>
              <a:rPr lang="en-CA" smtClean="0"/>
              <a:t>Spans and subspaces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181120784"/>
              </p:ext>
            </p:extLst>
          </p:nvPr>
        </p:nvGraphicFramePr>
        <p:xfrm>
          <a:off x="2472605" y="2429741"/>
          <a:ext cx="4402137" cy="398463"/>
        </p:xfrm>
        <a:graphic>
          <a:graphicData uri="http://schemas.openxmlformats.org/presentationml/2006/ole">
            <mc:AlternateContent xmlns:mc="http://schemas.openxmlformats.org/markup-compatibility/2006">
              <mc:Choice xmlns:v="urn:schemas-microsoft-com:vml" Requires="v">
                <p:oleObj spid="_x0000_s436284" name="Equation" r:id="rId6" imgW="3365280" imgH="330120" progId="Equation.DSMT4">
                  <p:embed/>
                </p:oleObj>
              </mc:Choice>
              <mc:Fallback>
                <p:oleObj name="Equation" r:id="rId6" imgW="3365280" imgH="330120" progId="Equation.DSMT4">
                  <p:embed/>
                  <p:pic>
                    <p:nvPicPr>
                      <p:cNvPr id="0" name="Object 6"/>
                      <p:cNvPicPr>
                        <a:picLocks noChangeAspect="1" noChangeArrowheads="1"/>
                      </p:cNvPicPr>
                      <p:nvPr/>
                    </p:nvPicPr>
                    <p:blipFill>
                      <a:blip r:embed="rId7"/>
                      <a:srcRect/>
                      <a:stretch>
                        <a:fillRect/>
                      </a:stretch>
                    </p:blipFill>
                    <p:spPr bwMode="auto">
                      <a:xfrm>
                        <a:off x="2472605" y="2429741"/>
                        <a:ext cx="4402137"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827204545"/>
              </p:ext>
            </p:extLst>
          </p:nvPr>
        </p:nvGraphicFramePr>
        <p:xfrm>
          <a:off x="2019011" y="2812329"/>
          <a:ext cx="6196013" cy="460375"/>
        </p:xfrm>
        <a:graphic>
          <a:graphicData uri="http://schemas.openxmlformats.org/presentationml/2006/ole">
            <mc:AlternateContent xmlns:mc="http://schemas.openxmlformats.org/markup-compatibility/2006">
              <mc:Choice xmlns:v="urn:schemas-microsoft-com:vml" Requires="v">
                <p:oleObj spid="_x0000_s436285" name="Equation" r:id="rId8" imgW="4736880" imgH="380880" progId="Equation.DSMT4">
                  <p:embed/>
                </p:oleObj>
              </mc:Choice>
              <mc:Fallback>
                <p:oleObj name="Equation" r:id="rId8" imgW="4736880" imgH="380880" progId="Equation.DSMT4">
                  <p:embed/>
                  <p:pic>
                    <p:nvPicPr>
                      <p:cNvPr id="0" name=""/>
                      <p:cNvPicPr>
                        <a:picLocks noChangeAspect="1" noChangeArrowheads="1"/>
                      </p:cNvPicPr>
                      <p:nvPr/>
                    </p:nvPicPr>
                    <p:blipFill>
                      <a:blip r:embed="rId9"/>
                      <a:srcRect/>
                      <a:stretch>
                        <a:fillRect/>
                      </a:stretch>
                    </p:blipFill>
                    <p:spPr bwMode="auto">
                      <a:xfrm>
                        <a:off x="2019011" y="2812329"/>
                        <a:ext cx="61960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569093666"/>
              </p:ext>
            </p:extLst>
          </p:nvPr>
        </p:nvGraphicFramePr>
        <p:xfrm>
          <a:off x="4705853" y="3286288"/>
          <a:ext cx="4001943" cy="362239"/>
        </p:xfrm>
        <a:graphic>
          <a:graphicData uri="http://schemas.openxmlformats.org/presentationml/2006/ole">
            <mc:AlternateContent xmlns:mc="http://schemas.openxmlformats.org/markup-compatibility/2006">
              <mc:Choice xmlns:v="urn:schemas-microsoft-com:vml" Requires="v">
                <p:oleObj spid="_x0000_s436286" name="Equation" r:id="rId10" imgW="3365280" imgH="330120" progId="Equation.DSMT4">
                  <p:embed/>
                </p:oleObj>
              </mc:Choice>
              <mc:Fallback>
                <p:oleObj name="Equation" r:id="rId10" imgW="3365280" imgH="330120" progId="Equation.DSMT4">
                  <p:embed/>
                  <p:pic>
                    <p:nvPicPr>
                      <p:cNvPr id="0" name=""/>
                      <p:cNvPicPr>
                        <a:picLocks noChangeAspect="1" noChangeArrowheads="1"/>
                      </p:cNvPicPr>
                      <p:nvPr/>
                    </p:nvPicPr>
                    <p:blipFill>
                      <a:blip r:embed="rId7"/>
                      <a:srcRect/>
                      <a:stretch>
                        <a:fillRect/>
                      </a:stretch>
                    </p:blipFill>
                    <p:spPr bwMode="auto">
                      <a:xfrm>
                        <a:off x="4705853" y="3286288"/>
                        <a:ext cx="4001943" cy="36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814854263"/>
              </p:ext>
            </p:extLst>
          </p:nvPr>
        </p:nvGraphicFramePr>
        <p:xfrm>
          <a:off x="1759527" y="3272917"/>
          <a:ext cx="2340841" cy="362238"/>
        </p:xfrm>
        <a:graphic>
          <a:graphicData uri="http://schemas.openxmlformats.org/presentationml/2006/ole">
            <mc:AlternateContent xmlns:mc="http://schemas.openxmlformats.org/markup-compatibility/2006">
              <mc:Choice xmlns:v="urn:schemas-microsoft-com:vml" Requires="v">
                <p:oleObj spid="_x0000_s436287" name="Equation" r:id="rId11" imgW="1968480" imgH="330120" progId="Equation.DSMT4">
                  <p:embed/>
                </p:oleObj>
              </mc:Choice>
              <mc:Fallback>
                <p:oleObj name="Equation" r:id="rId11" imgW="1968480" imgH="330120" progId="Equation.DSMT4">
                  <p:embed/>
                  <p:pic>
                    <p:nvPicPr>
                      <p:cNvPr id="0" name=""/>
                      <p:cNvPicPr>
                        <a:picLocks noChangeAspect="1" noChangeArrowheads="1"/>
                      </p:cNvPicPr>
                      <p:nvPr/>
                    </p:nvPicPr>
                    <p:blipFill>
                      <a:blip r:embed="rId12"/>
                      <a:srcRect/>
                      <a:stretch>
                        <a:fillRect/>
                      </a:stretch>
                    </p:blipFill>
                    <p:spPr bwMode="auto">
                      <a:xfrm>
                        <a:off x="1759527" y="3272917"/>
                        <a:ext cx="2340841" cy="3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532800980"/>
              </p:ext>
            </p:extLst>
          </p:nvPr>
        </p:nvGraphicFramePr>
        <p:xfrm>
          <a:off x="2038785" y="3673321"/>
          <a:ext cx="5449887" cy="779462"/>
        </p:xfrm>
        <a:graphic>
          <a:graphicData uri="http://schemas.openxmlformats.org/presentationml/2006/ole">
            <mc:AlternateContent xmlns:mc="http://schemas.openxmlformats.org/markup-compatibility/2006">
              <mc:Choice xmlns:v="urn:schemas-microsoft-com:vml" Requires="v">
                <p:oleObj spid="_x0000_s436288" name="Equation" r:id="rId13" imgW="4584600" imgH="711000" progId="Equation.DSMT4">
                  <p:embed/>
                </p:oleObj>
              </mc:Choice>
              <mc:Fallback>
                <p:oleObj name="Equation" r:id="rId13" imgW="4584600" imgH="711000" progId="Equation.DSMT4">
                  <p:embed/>
                  <p:pic>
                    <p:nvPicPr>
                      <p:cNvPr id="0" name="Object 11"/>
                      <p:cNvPicPr>
                        <a:picLocks noChangeAspect="1" noChangeArrowheads="1"/>
                      </p:cNvPicPr>
                      <p:nvPr/>
                    </p:nvPicPr>
                    <p:blipFill>
                      <a:blip r:embed="rId14"/>
                      <a:srcRect/>
                      <a:stretch>
                        <a:fillRect/>
                      </a:stretch>
                    </p:blipFill>
                    <p:spPr bwMode="auto">
                      <a:xfrm>
                        <a:off x="2038785" y="3673321"/>
                        <a:ext cx="5449887"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065828577"/>
              </p:ext>
            </p:extLst>
          </p:nvPr>
        </p:nvGraphicFramePr>
        <p:xfrm>
          <a:off x="529458" y="5298255"/>
          <a:ext cx="6883400" cy="890587"/>
        </p:xfrm>
        <a:graphic>
          <a:graphicData uri="http://schemas.openxmlformats.org/presentationml/2006/ole">
            <mc:AlternateContent xmlns:mc="http://schemas.openxmlformats.org/markup-compatibility/2006">
              <mc:Choice xmlns:v="urn:schemas-microsoft-com:vml" Requires="v">
                <p:oleObj spid="_x0000_s436289" name="Equation" r:id="rId15" imgW="5790960" imgH="812520" progId="Equation.DSMT4">
                  <p:embed/>
                </p:oleObj>
              </mc:Choice>
              <mc:Fallback>
                <p:oleObj name="Equation" r:id="rId15" imgW="5790960" imgH="812520" progId="Equation.DSMT4">
                  <p:embed/>
                  <p:pic>
                    <p:nvPicPr>
                      <p:cNvPr id="0" name=""/>
                      <p:cNvPicPr>
                        <a:picLocks noChangeAspect="1" noChangeArrowheads="1"/>
                      </p:cNvPicPr>
                      <p:nvPr/>
                    </p:nvPicPr>
                    <p:blipFill>
                      <a:blip r:embed="rId16"/>
                      <a:srcRect/>
                      <a:stretch>
                        <a:fillRect/>
                      </a:stretch>
                    </p:blipFill>
                    <p:spPr bwMode="auto">
                      <a:xfrm>
                        <a:off x="529458" y="5298255"/>
                        <a:ext cx="6883400"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438731048"/>
              </p:ext>
            </p:extLst>
          </p:nvPr>
        </p:nvGraphicFramePr>
        <p:xfrm>
          <a:off x="254382" y="4836073"/>
          <a:ext cx="8605838" cy="417513"/>
        </p:xfrm>
        <a:graphic>
          <a:graphicData uri="http://schemas.openxmlformats.org/presentationml/2006/ole">
            <mc:AlternateContent xmlns:mc="http://schemas.openxmlformats.org/markup-compatibility/2006">
              <mc:Choice xmlns:v="urn:schemas-microsoft-com:vml" Requires="v">
                <p:oleObj spid="_x0000_s436290" name="Equation" r:id="rId17" imgW="7238880" imgH="380880" progId="Equation.DSMT4">
                  <p:embed/>
                </p:oleObj>
              </mc:Choice>
              <mc:Fallback>
                <p:oleObj name="Equation" r:id="rId17" imgW="7238880" imgH="380880" progId="Equation.DSMT4">
                  <p:embed/>
                  <p:pic>
                    <p:nvPicPr>
                      <p:cNvPr id="0" name=""/>
                      <p:cNvPicPr>
                        <a:picLocks noChangeAspect="1" noChangeArrowheads="1"/>
                      </p:cNvPicPr>
                      <p:nvPr/>
                    </p:nvPicPr>
                    <p:blipFill>
                      <a:blip r:embed="rId18"/>
                      <a:srcRect/>
                      <a:stretch>
                        <a:fillRect/>
                      </a:stretch>
                    </p:blipFill>
                    <p:spPr bwMode="auto">
                      <a:xfrm>
                        <a:off x="254382" y="4836073"/>
                        <a:ext cx="860583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158982231"/>
              </p:ext>
            </p:extLst>
          </p:nvPr>
        </p:nvGraphicFramePr>
        <p:xfrm>
          <a:off x="2235860" y="6402168"/>
          <a:ext cx="3865563" cy="361950"/>
        </p:xfrm>
        <a:graphic>
          <a:graphicData uri="http://schemas.openxmlformats.org/presentationml/2006/ole">
            <mc:AlternateContent xmlns:mc="http://schemas.openxmlformats.org/markup-compatibility/2006">
              <mc:Choice xmlns:v="urn:schemas-microsoft-com:vml" Requires="v">
                <p:oleObj spid="_x0000_s436291" name="Equation" r:id="rId19" imgW="3251160" imgH="330120" progId="Equation.DSMT4">
                  <p:embed/>
                </p:oleObj>
              </mc:Choice>
              <mc:Fallback>
                <p:oleObj name="Equation" r:id="rId19" imgW="3251160" imgH="330120" progId="Equation.DSMT4">
                  <p:embed/>
                  <p:pic>
                    <p:nvPicPr>
                      <p:cNvPr id="0" name=""/>
                      <p:cNvPicPr>
                        <a:picLocks noChangeAspect="1" noChangeArrowheads="1"/>
                      </p:cNvPicPr>
                      <p:nvPr/>
                    </p:nvPicPr>
                    <p:blipFill>
                      <a:blip r:embed="rId20"/>
                      <a:srcRect/>
                      <a:stretch>
                        <a:fillRect/>
                      </a:stretch>
                    </p:blipFill>
                    <p:spPr bwMode="auto">
                      <a:xfrm>
                        <a:off x="2235860" y="6402168"/>
                        <a:ext cx="38655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 name="Audio 1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92663019"/>
      </p:ext>
    </p:extLst>
  </p:cSld>
  <p:clrMapOvr>
    <a:masterClrMapping/>
  </p:clrMapOvr>
  <mc:AlternateContent xmlns:mc="http://schemas.openxmlformats.org/markup-compatibility/2006" xmlns:p14="http://schemas.microsoft.com/office/powerpoint/2010/main">
    <mc:Choice Requires="p14">
      <p:transition spd="slow" p14:dur="2000" advTm="178028"/>
    </mc:Choice>
    <mc:Fallback xmlns="">
      <p:transition spd="slow" advTm="178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Equivalent spans</a:t>
            </a:r>
            <a:endParaRPr lang="en-CA" dirty="0"/>
          </a:p>
        </p:txBody>
      </p:sp>
      <p:sp>
        <p:nvSpPr>
          <p:cNvPr id="3" name="Content Placeholder 2"/>
          <p:cNvSpPr>
            <a:spLocks noGrp="1"/>
          </p:cNvSpPr>
          <p:nvPr>
            <p:ph idx="1"/>
          </p:nvPr>
        </p:nvSpPr>
        <p:spPr>
          <a:xfrm>
            <a:off x="457199" y="1600200"/>
            <a:ext cx="8765178" cy="4525963"/>
          </a:xfrm>
        </p:spPr>
        <p:txBody>
          <a:bodyPr/>
          <a:lstStyle/>
          <a:p>
            <a:pPr marL="0" indent="0">
              <a:buNone/>
            </a:pPr>
            <a:r>
              <a:rPr lang="en-US" dirty="0" smtClean="0"/>
              <a:t>Theorem</a:t>
            </a:r>
          </a:p>
          <a:p>
            <a:pPr marL="0" indent="0">
              <a:buNone/>
            </a:pPr>
            <a:r>
              <a:rPr lang="en-US" sz="2000" dirty="0"/>
              <a:t>	</a:t>
            </a:r>
            <a:r>
              <a:rPr lang="en-US" sz="2000" dirty="0" smtClean="0"/>
              <a:t>Given a collection of vectors </a:t>
            </a:r>
            <a:r>
              <a:rPr lang="en-US" sz="2000" b="1" dirty="0" smtClean="0">
                <a:latin typeface="Times New Roman" panose="02020603050405020304" pitchFamily="18" charset="0"/>
              </a:rPr>
              <a:t>u</a:t>
            </a:r>
            <a:r>
              <a:rPr lang="en-US" sz="2000" baseline="-25000" dirty="0" smtClean="0">
                <a:latin typeface="Times New Roman" panose="02020603050405020304" pitchFamily="18" charset="0"/>
              </a:rPr>
              <a:t>1</a:t>
            </a:r>
            <a:r>
              <a:rPr lang="en-US" sz="2000" dirty="0">
                <a:latin typeface="Times New Roman" panose="02020603050405020304" pitchFamily="18" charset="0"/>
              </a:rPr>
              <a:t>, …, </a:t>
            </a:r>
            <a:r>
              <a:rPr lang="en-US" sz="2000" b="1" dirty="0" smtClean="0">
                <a:latin typeface="Times New Roman" panose="02020603050405020304" pitchFamily="18" charset="0"/>
              </a:rPr>
              <a:t>u</a:t>
            </a:r>
            <a:r>
              <a:rPr lang="en-US" sz="2000" i="1" baseline="-25000" dirty="0" smtClean="0">
                <a:latin typeface="Times New Roman" panose="02020603050405020304" pitchFamily="18" charset="0"/>
              </a:rPr>
              <a:t>n</a:t>
            </a:r>
            <a:r>
              <a:rPr lang="en-US" sz="2000" dirty="0" smtClean="0">
                <a:latin typeface="Times New Roman" panose="02020603050405020304" pitchFamily="18" charset="0"/>
              </a:rPr>
              <a:t>, if there is a vector</a:t>
            </a:r>
            <a:r>
              <a:rPr lang="en-US" sz="2000" dirty="0" smtClean="0"/>
              <a:t> </a:t>
            </a:r>
            <a:r>
              <a:rPr lang="en-US" sz="2000" b="1" dirty="0" err="1" smtClean="0">
                <a:latin typeface="Times New Roman" panose="02020603050405020304" pitchFamily="18" charset="0"/>
              </a:rPr>
              <a:t>u</a:t>
            </a:r>
            <a:r>
              <a:rPr lang="en-US" sz="2000" i="1" baseline="-25000" dirty="0" err="1" smtClean="0">
                <a:latin typeface="Times New Roman" panose="02020603050405020304" pitchFamily="18" charset="0"/>
              </a:rPr>
              <a:t>k</a:t>
            </a:r>
            <a:r>
              <a:rPr lang="en-US" sz="2000" i="1" baseline="30000" dirty="0" smtClean="0">
                <a:latin typeface="Times New Roman" panose="02020603050405020304" pitchFamily="18" charset="0"/>
              </a:rPr>
              <a:t> </a:t>
            </a:r>
            <a:r>
              <a:rPr lang="en-US" sz="2000" dirty="0" smtClean="0"/>
              <a:t> that is 	linearly independent of the other vectors,</a:t>
            </a:r>
          </a:p>
          <a:p>
            <a:pPr marL="0" indent="0">
              <a:buNone/>
            </a:pPr>
            <a:r>
              <a:rPr lang="en-US" sz="2000" dirty="0">
                <a:latin typeface="Times New Roman" panose="02020603050405020304" pitchFamily="18" charset="0"/>
              </a:rPr>
              <a:t>	</a:t>
            </a:r>
            <a:r>
              <a:rPr lang="en-US" sz="2000" dirty="0" smtClean="0">
                <a:latin typeface="Times New Roman" panose="02020603050405020304" pitchFamily="18" charset="0"/>
              </a:rPr>
              <a:t>then                                                is a strict subspace of                            .</a:t>
            </a:r>
          </a:p>
          <a:p>
            <a:pPr marL="0" indent="0">
              <a:buNone/>
            </a:pPr>
            <a:endParaRPr lang="en-US" sz="2000" dirty="0" smtClean="0">
              <a:latin typeface="Times New Roman" panose="02020603050405020304" pitchFamily="18" charset="0"/>
            </a:endParaRPr>
          </a:p>
          <a:p>
            <a:pPr marL="0" indent="0">
              <a:buNone/>
            </a:pPr>
            <a:r>
              <a:rPr lang="en-US" dirty="0" smtClean="0">
                <a:latin typeface="Times New Roman" panose="02020603050405020304" pitchFamily="18" charset="0"/>
              </a:rPr>
              <a:t>Proof:	</a:t>
            </a:r>
            <a:r>
              <a:rPr lang="en-US" sz="2000" dirty="0" smtClean="0">
                <a:latin typeface="Times New Roman" panose="02020603050405020304" pitchFamily="18" charset="0"/>
              </a:rPr>
              <a:t>First, any span of a collection of vectors is a subspace.</a:t>
            </a:r>
          </a:p>
          <a:p>
            <a:pPr marL="0" indent="0">
              <a:buNone/>
            </a:pPr>
            <a:r>
              <a:rPr lang="en-US" sz="2000" dirty="0" smtClean="0">
                <a:latin typeface="Times New Roman" panose="02020603050405020304" pitchFamily="18" charset="0"/>
              </a:rPr>
              <a:t>	Also, every vector in                                                is also in</a:t>
            </a:r>
          </a:p>
          <a:p>
            <a:pPr marL="0" indent="0">
              <a:buNone/>
            </a:pPr>
            <a:endParaRPr lang="en-US" sz="2000" dirty="0" smtClean="0">
              <a:latin typeface="Times New Roman" panose="02020603050405020304" pitchFamily="18" charset="0"/>
            </a:endParaRPr>
          </a:p>
          <a:p>
            <a:pPr marL="0" indent="0">
              <a:buNone/>
            </a:pPr>
            <a:r>
              <a:rPr lang="en-US" sz="2000" dirty="0" smtClean="0">
                <a:latin typeface="Times New Roman" panose="02020603050405020304" pitchFamily="18" charset="0"/>
              </a:rPr>
              <a:t>	After all, if</a:t>
            </a:r>
            <a:endParaRPr lang="en-US" sz="2000" dirty="0">
              <a:latin typeface="Times New Roman" panose="02020603050405020304" pitchFamily="18" charset="0"/>
            </a:endParaRPr>
          </a:p>
          <a:p>
            <a:pPr marL="0" indent="0">
              <a:buNone/>
            </a:pPr>
            <a:r>
              <a:rPr lang="en-US" sz="2000" dirty="0" smtClean="0">
                <a:latin typeface="Times New Roman" panose="02020603050405020304" pitchFamily="18" charset="0"/>
              </a:rPr>
              <a:t>	</a:t>
            </a:r>
          </a:p>
          <a:p>
            <a:pPr marL="0" indent="0">
              <a:buNone/>
            </a:pPr>
            <a:r>
              <a:rPr lang="en-US" sz="2000" dirty="0" smtClean="0">
                <a:latin typeface="Times New Roman" panose="02020603050405020304" pitchFamily="18" charset="0"/>
              </a:rPr>
              <a:t>	However, </a:t>
            </a:r>
            <a:r>
              <a:rPr lang="en-US" sz="2000" b="1" dirty="0" err="1" smtClean="0">
                <a:latin typeface="Times New Roman" panose="02020603050405020304" pitchFamily="18" charset="0"/>
              </a:rPr>
              <a:t>u</a:t>
            </a:r>
            <a:r>
              <a:rPr lang="en-US" sz="2000" i="1" baseline="-25000" dirty="0" err="1" smtClean="0">
                <a:latin typeface="Times New Roman" panose="02020603050405020304" pitchFamily="18" charset="0"/>
              </a:rPr>
              <a:t>k</a:t>
            </a:r>
            <a:r>
              <a:rPr lang="en-US" sz="2000" dirty="0">
                <a:latin typeface="Times New Roman" panose="02020603050405020304" pitchFamily="18" charset="0"/>
              </a:rPr>
              <a:t> </a:t>
            </a:r>
            <a:r>
              <a:rPr lang="en-US" sz="2000" dirty="0" smtClean="0">
                <a:latin typeface="Times New Roman" panose="02020603050405020304" pitchFamily="18" charset="0"/>
              </a:rPr>
              <a:t>is in independent of the other vectors,</a:t>
            </a:r>
            <a:endParaRPr lang="en-US" sz="2000" dirty="0">
              <a:latin typeface="Times New Roman" panose="02020603050405020304" pitchFamily="18" charset="0"/>
            </a:endParaRPr>
          </a:p>
          <a:p>
            <a:pPr marL="0" indent="0">
              <a:buNone/>
            </a:pPr>
            <a:r>
              <a:rPr lang="en-US" sz="2000" dirty="0" smtClean="0">
                <a:latin typeface="Times New Roman" panose="02020603050405020304" pitchFamily="18" charset="0"/>
              </a:rPr>
              <a:t>		so by definition, </a:t>
            </a:r>
          </a:p>
          <a:p>
            <a:pPr marL="0" indent="0">
              <a:buNone/>
            </a:pPr>
            <a:r>
              <a:rPr lang="en-US" sz="2000" dirty="0">
                <a:latin typeface="Times New Roman" panose="02020603050405020304" pitchFamily="18" charset="0"/>
              </a:rPr>
              <a:t>	</a:t>
            </a:r>
            <a:r>
              <a:rPr lang="en-US" sz="2000" dirty="0" smtClean="0">
                <a:latin typeface="Times New Roman" panose="02020603050405020304" pitchFamily="18" charset="0"/>
              </a:rPr>
              <a:t>Thus, the span of the smaller collection is a strict subspace</a:t>
            </a:r>
            <a:br>
              <a:rPr lang="en-US" sz="2000" dirty="0" smtClean="0">
                <a:latin typeface="Times New Roman" panose="02020603050405020304" pitchFamily="18" charset="0"/>
              </a:rPr>
            </a:br>
            <a:r>
              <a:rPr lang="en-US" sz="2000" dirty="0" smtClean="0">
                <a:latin typeface="Times New Roman" panose="02020603050405020304" pitchFamily="18" charset="0"/>
              </a:rPr>
              <a:t>		of the span of the larger collection. </a:t>
            </a:r>
            <a:r>
              <a:rPr lang="en-CA" sz="2000" dirty="0"/>
              <a:t>▮</a:t>
            </a:r>
            <a:endParaRPr lang="en-US" sz="2000"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Spans and subspaces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1" name="Object 10"/>
          <p:cNvGraphicFramePr>
            <a:graphicFrameLocks noChangeAspect="1"/>
          </p:cNvGraphicFramePr>
          <p:nvPr>
            <p:extLst>
              <p:ext uri="{D42A27DB-BD31-4B8C-83A1-F6EECF244321}">
                <p14:modId xmlns:p14="http://schemas.microsoft.com/office/powerpoint/2010/main" val="1515920880"/>
              </p:ext>
            </p:extLst>
          </p:nvPr>
        </p:nvGraphicFramePr>
        <p:xfrm>
          <a:off x="1987368" y="2723960"/>
          <a:ext cx="2870200" cy="330200"/>
        </p:xfrm>
        <a:graphic>
          <a:graphicData uri="http://schemas.openxmlformats.org/presentationml/2006/ole">
            <mc:AlternateContent xmlns:mc="http://schemas.openxmlformats.org/markup-compatibility/2006">
              <mc:Choice xmlns:v="urn:schemas-microsoft-com:vml" Requires="v">
                <p:oleObj spid="_x0000_s440361" name="Equation" r:id="rId6" imgW="2869920" imgH="330120" progId="Equation.DSMT4">
                  <p:embed/>
                </p:oleObj>
              </mc:Choice>
              <mc:Fallback>
                <p:oleObj name="Equation" r:id="rId6" imgW="2869920" imgH="330120" progId="Equation.DSMT4">
                  <p:embed/>
                  <p:pic>
                    <p:nvPicPr>
                      <p:cNvPr id="0" name=""/>
                      <p:cNvPicPr/>
                      <p:nvPr/>
                    </p:nvPicPr>
                    <p:blipFill>
                      <a:blip r:embed="rId7"/>
                      <a:stretch>
                        <a:fillRect/>
                      </a:stretch>
                    </p:blipFill>
                    <p:spPr>
                      <a:xfrm>
                        <a:off x="1987368" y="2723960"/>
                        <a:ext cx="2870200" cy="3302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860219255"/>
              </p:ext>
            </p:extLst>
          </p:nvPr>
        </p:nvGraphicFramePr>
        <p:xfrm>
          <a:off x="7160962" y="2736245"/>
          <a:ext cx="1717386" cy="329045"/>
        </p:xfrm>
        <a:graphic>
          <a:graphicData uri="http://schemas.openxmlformats.org/presentationml/2006/ole">
            <mc:AlternateContent xmlns:mc="http://schemas.openxmlformats.org/markup-compatibility/2006">
              <mc:Choice xmlns:v="urn:schemas-microsoft-com:vml" Requires="v">
                <p:oleObj spid="_x0000_s440362" name="Equation" r:id="rId8" imgW="1587240" imgH="330120" progId="Equation.DSMT4">
                  <p:embed/>
                </p:oleObj>
              </mc:Choice>
              <mc:Fallback>
                <p:oleObj name="Equation" r:id="rId8" imgW="1587240" imgH="330120" progId="Equation.DSMT4">
                  <p:embed/>
                  <p:pic>
                    <p:nvPicPr>
                      <p:cNvPr id="0" name=""/>
                      <p:cNvPicPr>
                        <a:picLocks noChangeAspect="1" noChangeArrowheads="1"/>
                      </p:cNvPicPr>
                      <p:nvPr/>
                    </p:nvPicPr>
                    <p:blipFill>
                      <a:blip r:embed="rId9"/>
                      <a:srcRect/>
                      <a:stretch>
                        <a:fillRect/>
                      </a:stretch>
                    </p:blipFill>
                    <p:spPr bwMode="auto">
                      <a:xfrm>
                        <a:off x="7160962" y="2736245"/>
                        <a:ext cx="1717386" cy="32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019888957"/>
              </p:ext>
            </p:extLst>
          </p:nvPr>
        </p:nvGraphicFramePr>
        <p:xfrm>
          <a:off x="3646339" y="3877843"/>
          <a:ext cx="2870200" cy="330200"/>
        </p:xfrm>
        <a:graphic>
          <a:graphicData uri="http://schemas.openxmlformats.org/presentationml/2006/ole">
            <mc:AlternateContent xmlns:mc="http://schemas.openxmlformats.org/markup-compatibility/2006">
              <mc:Choice xmlns:v="urn:schemas-microsoft-com:vml" Requires="v">
                <p:oleObj spid="_x0000_s440363" name="Equation" r:id="rId10" imgW="2869920" imgH="330120" progId="Equation.DSMT4">
                  <p:embed/>
                </p:oleObj>
              </mc:Choice>
              <mc:Fallback>
                <p:oleObj name="Equation" r:id="rId10" imgW="2869920" imgH="330120" progId="Equation.DSMT4">
                  <p:embed/>
                  <p:pic>
                    <p:nvPicPr>
                      <p:cNvPr id="0" name=""/>
                      <p:cNvPicPr/>
                      <p:nvPr/>
                    </p:nvPicPr>
                    <p:blipFill>
                      <a:blip r:embed="rId7"/>
                      <a:stretch>
                        <a:fillRect/>
                      </a:stretch>
                    </p:blipFill>
                    <p:spPr>
                      <a:xfrm>
                        <a:off x="3646339" y="3877843"/>
                        <a:ext cx="2870200" cy="33020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935316451"/>
              </p:ext>
            </p:extLst>
          </p:nvPr>
        </p:nvGraphicFramePr>
        <p:xfrm>
          <a:off x="1469883" y="4177503"/>
          <a:ext cx="1717386" cy="329045"/>
        </p:xfrm>
        <a:graphic>
          <a:graphicData uri="http://schemas.openxmlformats.org/presentationml/2006/ole">
            <mc:AlternateContent xmlns:mc="http://schemas.openxmlformats.org/markup-compatibility/2006">
              <mc:Choice xmlns:v="urn:schemas-microsoft-com:vml" Requires="v">
                <p:oleObj spid="_x0000_s440364" name="Equation" r:id="rId11" imgW="1587240" imgH="330120" progId="Equation.DSMT4">
                  <p:embed/>
                </p:oleObj>
              </mc:Choice>
              <mc:Fallback>
                <p:oleObj name="Equation" r:id="rId11" imgW="1587240" imgH="330120" progId="Equation.DSMT4">
                  <p:embed/>
                  <p:pic>
                    <p:nvPicPr>
                      <p:cNvPr id="0" name=""/>
                      <p:cNvPicPr>
                        <a:picLocks noChangeAspect="1" noChangeArrowheads="1"/>
                      </p:cNvPicPr>
                      <p:nvPr/>
                    </p:nvPicPr>
                    <p:blipFill>
                      <a:blip r:embed="rId9"/>
                      <a:srcRect/>
                      <a:stretch>
                        <a:fillRect/>
                      </a:stretch>
                    </p:blipFill>
                    <p:spPr bwMode="auto">
                      <a:xfrm>
                        <a:off x="1469883" y="4177503"/>
                        <a:ext cx="1717386" cy="32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420091906"/>
              </p:ext>
            </p:extLst>
          </p:nvPr>
        </p:nvGraphicFramePr>
        <p:xfrm>
          <a:off x="2735061" y="4595392"/>
          <a:ext cx="5329238" cy="361950"/>
        </p:xfrm>
        <a:graphic>
          <a:graphicData uri="http://schemas.openxmlformats.org/presentationml/2006/ole">
            <mc:AlternateContent xmlns:mc="http://schemas.openxmlformats.org/markup-compatibility/2006">
              <mc:Choice xmlns:v="urn:schemas-microsoft-com:vml" Requires="v">
                <p:oleObj spid="_x0000_s440365" name="Equation" r:id="rId12" imgW="4483080" imgH="330120" progId="Equation.DSMT4">
                  <p:embed/>
                </p:oleObj>
              </mc:Choice>
              <mc:Fallback>
                <p:oleObj name="Equation" r:id="rId12" imgW="4483080" imgH="330120" progId="Equation.DSMT4">
                  <p:embed/>
                  <p:pic>
                    <p:nvPicPr>
                      <p:cNvPr id="0" name="Object 7"/>
                      <p:cNvPicPr>
                        <a:picLocks noChangeAspect="1" noChangeArrowheads="1"/>
                      </p:cNvPicPr>
                      <p:nvPr/>
                    </p:nvPicPr>
                    <p:blipFill>
                      <a:blip r:embed="rId13"/>
                      <a:srcRect/>
                      <a:stretch>
                        <a:fillRect/>
                      </a:stretch>
                    </p:blipFill>
                    <p:spPr bwMode="auto">
                      <a:xfrm>
                        <a:off x="2735061" y="4595392"/>
                        <a:ext cx="53292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447840239"/>
              </p:ext>
            </p:extLst>
          </p:nvPr>
        </p:nvGraphicFramePr>
        <p:xfrm>
          <a:off x="2980376" y="4965552"/>
          <a:ext cx="5962650" cy="361950"/>
        </p:xfrm>
        <a:graphic>
          <a:graphicData uri="http://schemas.openxmlformats.org/presentationml/2006/ole">
            <mc:AlternateContent xmlns:mc="http://schemas.openxmlformats.org/markup-compatibility/2006">
              <mc:Choice xmlns:v="urn:schemas-microsoft-com:vml" Requires="v">
                <p:oleObj spid="_x0000_s440366" name="Equation" r:id="rId14" imgW="5016240" imgH="330120" progId="Equation.DSMT4">
                  <p:embed/>
                </p:oleObj>
              </mc:Choice>
              <mc:Fallback>
                <p:oleObj name="Equation" r:id="rId14" imgW="5016240" imgH="330120" progId="Equation.DSMT4">
                  <p:embed/>
                  <p:pic>
                    <p:nvPicPr>
                      <p:cNvPr id="0" name=""/>
                      <p:cNvPicPr>
                        <a:picLocks noChangeAspect="1" noChangeArrowheads="1"/>
                      </p:cNvPicPr>
                      <p:nvPr/>
                    </p:nvPicPr>
                    <p:blipFill>
                      <a:blip r:embed="rId15"/>
                      <a:srcRect/>
                      <a:stretch>
                        <a:fillRect/>
                      </a:stretch>
                    </p:blipFill>
                    <p:spPr bwMode="auto">
                      <a:xfrm>
                        <a:off x="2980376" y="4965552"/>
                        <a:ext cx="59626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709563377"/>
              </p:ext>
            </p:extLst>
          </p:nvPr>
        </p:nvGraphicFramePr>
        <p:xfrm>
          <a:off x="4085862" y="5688921"/>
          <a:ext cx="3505200" cy="330200"/>
        </p:xfrm>
        <a:graphic>
          <a:graphicData uri="http://schemas.openxmlformats.org/presentationml/2006/ole">
            <mc:AlternateContent xmlns:mc="http://schemas.openxmlformats.org/markup-compatibility/2006">
              <mc:Choice xmlns:v="urn:schemas-microsoft-com:vml" Requires="v">
                <p:oleObj spid="_x0000_s440367" name="Equation" r:id="rId16" imgW="3504960" imgH="330120" progId="Equation.DSMT4">
                  <p:embed/>
                </p:oleObj>
              </mc:Choice>
              <mc:Fallback>
                <p:oleObj name="Equation" r:id="rId16" imgW="3504960" imgH="330120" progId="Equation.DSMT4">
                  <p:embed/>
                  <p:pic>
                    <p:nvPicPr>
                      <p:cNvPr id="0" name=""/>
                      <p:cNvPicPr/>
                      <p:nvPr/>
                    </p:nvPicPr>
                    <p:blipFill>
                      <a:blip r:embed="rId17"/>
                      <a:stretch>
                        <a:fillRect/>
                      </a:stretch>
                    </p:blipFill>
                    <p:spPr>
                      <a:xfrm>
                        <a:off x="4085862" y="5688921"/>
                        <a:ext cx="3505200" cy="330200"/>
                      </a:xfrm>
                      <a:prstGeom prst="rect">
                        <a:avLst/>
                      </a:prstGeom>
                    </p:spPr>
                  </p:pic>
                </p:oleObj>
              </mc:Fallback>
            </mc:AlternateContent>
          </a:graphicData>
        </a:graphic>
      </p:graphicFrame>
      <p:pic>
        <p:nvPicPr>
          <p:cNvPr id="30" name="Audio 2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18122187"/>
      </p:ext>
    </p:extLst>
  </p:cSld>
  <p:clrMapOvr>
    <a:masterClrMapping/>
  </p:clrMapOvr>
  <mc:AlternateContent xmlns:mc="http://schemas.openxmlformats.org/markup-compatibility/2006" xmlns:p14="http://schemas.microsoft.com/office/powerpoint/2010/main">
    <mc:Choice Requires="p14">
      <p:transition spd="slow" p14:dur="2000" advTm="142665"/>
    </mc:Choice>
    <mc:Fallback xmlns="">
      <p:transition spd="slow" advTm="142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3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a:xfrm>
            <a:off x="457199" y="1600200"/>
            <a:ext cx="8530047" cy="4525963"/>
          </a:xfrm>
        </p:spPr>
        <p:txBody>
          <a:bodyPr/>
          <a:lstStyle/>
          <a:p>
            <a:r>
              <a:rPr lang="en-US" dirty="0" smtClean="0"/>
              <a:t>Thus, if any vector in </a:t>
            </a:r>
            <a:r>
              <a:rPr lang="en-US" b="1" dirty="0" smtClean="0"/>
              <a:t>u</a:t>
            </a:r>
            <a:r>
              <a:rPr lang="en-US" baseline="-25000" dirty="0" smtClean="0"/>
              <a:t>1</a:t>
            </a:r>
            <a:r>
              <a:rPr lang="en-US" dirty="0" smtClean="0"/>
              <a:t>, … </a:t>
            </a:r>
            <a:r>
              <a:rPr lang="en-US" b="1" dirty="0" smtClean="0"/>
              <a:t>u</a:t>
            </a:r>
            <a:r>
              <a:rPr lang="en-US" i="1" baseline="-25000" dirty="0" smtClean="0"/>
              <a:t>n</a:t>
            </a:r>
            <a:r>
              <a:rPr lang="en-US" dirty="0" smtClean="0"/>
              <a:t> is dependent on the others,</a:t>
            </a:r>
          </a:p>
          <a:p>
            <a:pPr marL="0" indent="0">
              <a:buNone/>
            </a:pPr>
            <a:r>
              <a:rPr lang="en-US" dirty="0" smtClean="0"/>
              <a:t>      we may remove it from the collection and the span is unchanged</a:t>
            </a:r>
          </a:p>
          <a:p>
            <a:r>
              <a:rPr lang="en-US" dirty="0" smtClean="0"/>
              <a:t>Also, if any vector is independent of the others,</a:t>
            </a:r>
            <a:br>
              <a:rPr lang="en-US" dirty="0" smtClean="0"/>
            </a:br>
            <a:r>
              <a:rPr lang="en-US" dirty="0" smtClean="0"/>
              <a:t>we cannot remove it from the collection without changing the span </a:t>
            </a:r>
          </a:p>
          <a:p>
            <a:r>
              <a:rPr lang="en-US" dirty="0" smtClean="0"/>
              <a:t>Consider the span of these five vectors:</a:t>
            </a:r>
          </a:p>
          <a:p>
            <a:endParaRPr lang="en-US" dirty="0"/>
          </a:p>
          <a:p>
            <a:endParaRPr lang="en-US" dirty="0" smtClean="0"/>
          </a:p>
          <a:p>
            <a:endParaRPr lang="en-US" dirty="0"/>
          </a:p>
          <a:p>
            <a:r>
              <a:rPr lang="en-US" dirty="0" smtClean="0"/>
              <a:t>This collection of vectors is linearly dependent:</a:t>
            </a:r>
          </a:p>
          <a:p>
            <a:pPr lvl="1"/>
            <a:r>
              <a:rPr lang="en-US" dirty="0" smtClean="0"/>
              <a:t>We have five vectors in </a:t>
            </a:r>
            <a:r>
              <a:rPr lang="en-US" b="1" dirty="0" smtClean="0"/>
              <a:t>R</a:t>
            </a:r>
            <a:r>
              <a:rPr lang="en-US" baseline="30000" dirty="0" smtClean="0"/>
              <a:t>3</a:t>
            </a:r>
            <a:endParaRPr lang="en-US" dirty="0" smtClean="0"/>
          </a:p>
          <a:p>
            <a:pPr marL="0" indent="0">
              <a:buNone/>
            </a:pPr>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r>
              <a:rPr lang="en-CA" smtClean="0"/>
              <a:t>Spans and subspaces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9" name="Object 8"/>
          <p:cNvGraphicFramePr>
            <a:graphicFrameLocks noChangeAspect="1"/>
          </p:cNvGraphicFramePr>
          <p:nvPr>
            <p:extLst>
              <p:ext uri="{D42A27DB-BD31-4B8C-83A1-F6EECF244321}">
                <p14:modId xmlns:p14="http://schemas.microsoft.com/office/powerpoint/2010/main" val="1221608975"/>
              </p:ext>
            </p:extLst>
          </p:nvPr>
        </p:nvGraphicFramePr>
        <p:xfrm>
          <a:off x="2388961" y="3608292"/>
          <a:ext cx="4548188" cy="1055687"/>
        </p:xfrm>
        <a:graphic>
          <a:graphicData uri="http://schemas.openxmlformats.org/presentationml/2006/ole">
            <mc:AlternateContent xmlns:mc="http://schemas.openxmlformats.org/markup-compatibility/2006">
              <mc:Choice xmlns:v="urn:schemas-microsoft-com:vml" Requires="v">
                <p:oleObj spid="_x0000_s419862" name="Equation" r:id="rId6" imgW="4622760" imgH="1168200" progId="Equation.DSMT4">
                  <p:embed/>
                </p:oleObj>
              </mc:Choice>
              <mc:Fallback>
                <p:oleObj name="Equation" r:id="rId6" imgW="4622760" imgH="1168200" progId="Equation.DSMT4">
                  <p:embed/>
                  <p:pic>
                    <p:nvPicPr>
                      <p:cNvPr id="0" name=""/>
                      <p:cNvPicPr>
                        <a:picLocks noChangeAspect="1" noChangeArrowheads="1"/>
                      </p:cNvPicPr>
                      <p:nvPr/>
                    </p:nvPicPr>
                    <p:blipFill>
                      <a:blip r:embed="rId7"/>
                      <a:srcRect/>
                      <a:stretch>
                        <a:fillRect/>
                      </a:stretch>
                    </p:blipFill>
                    <p:spPr bwMode="auto">
                      <a:xfrm>
                        <a:off x="2388961" y="3608292"/>
                        <a:ext cx="4548188"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897255490"/>
      </p:ext>
    </p:extLst>
  </p:cSld>
  <p:clrMapOvr>
    <a:masterClrMapping/>
  </p:clrMapOvr>
  <mc:AlternateContent xmlns:mc="http://schemas.openxmlformats.org/markup-compatibility/2006" xmlns:p14="http://schemas.microsoft.com/office/powerpoint/2010/main">
    <mc:Choice Requires="p14">
      <p:transition spd="slow" p14:dur="2000" advTm="59236"/>
    </mc:Choice>
    <mc:Fallback xmlns="">
      <p:transition spd="slow" advTm="59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1|11.2|6.4"/>
</p:tagLst>
</file>

<file path=ppt/tags/tag10.xml><?xml version="1.0" encoding="utf-8"?>
<p:tagLst xmlns:a="http://schemas.openxmlformats.org/drawingml/2006/main" xmlns:r="http://schemas.openxmlformats.org/officeDocument/2006/relationships" xmlns:p="http://schemas.openxmlformats.org/presentationml/2006/main">
  <p:tag name="TIMING" val="|17.1|52.9"/>
</p:tagLst>
</file>

<file path=ppt/tags/tag11.xml><?xml version="1.0" encoding="utf-8"?>
<p:tagLst xmlns:a="http://schemas.openxmlformats.org/drawingml/2006/main" xmlns:r="http://schemas.openxmlformats.org/officeDocument/2006/relationships" xmlns:p="http://schemas.openxmlformats.org/presentationml/2006/main">
  <p:tag name="TIMING" val="|19.3|9.1"/>
</p:tagLst>
</file>

<file path=ppt/tags/tag12.xml><?xml version="1.0" encoding="utf-8"?>
<p:tagLst xmlns:a="http://schemas.openxmlformats.org/drawingml/2006/main" xmlns:r="http://schemas.openxmlformats.org/officeDocument/2006/relationships" xmlns:p="http://schemas.openxmlformats.org/presentationml/2006/main">
  <p:tag name="TIMING" val="|16.8|20"/>
</p:tagLst>
</file>

<file path=ppt/tags/tag13.xml><?xml version="1.0" encoding="utf-8"?>
<p:tagLst xmlns:a="http://schemas.openxmlformats.org/drawingml/2006/main" xmlns:r="http://schemas.openxmlformats.org/officeDocument/2006/relationships" xmlns:p="http://schemas.openxmlformats.org/presentationml/2006/main">
  <p:tag name="TIMING" val="|26.4|11.8|19.6"/>
</p:tagLst>
</file>

<file path=ppt/tags/tag14.xml><?xml version="1.0" encoding="utf-8"?>
<p:tagLst xmlns:a="http://schemas.openxmlformats.org/drawingml/2006/main" xmlns:r="http://schemas.openxmlformats.org/officeDocument/2006/relationships" xmlns:p="http://schemas.openxmlformats.org/presentationml/2006/main">
  <p:tag name="TIMING" val="|7.5|21.9|6.7|5.3|7.7"/>
</p:tagLst>
</file>

<file path=ppt/tags/tag15.xml><?xml version="1.0" encoding="utf-8"?>
<p:tagLst xmlns:a="http://schemas.openxmlformats.org/drawingml/2006/main" xmlns:r="http://schemas.openxmlformats.org/officeDocument/2006/relationships" xmlns:p="http://schemas.openxmlformats.org/presentationml/2006/main">
  <p:tag name="TIMING" val="|11.3|5.6|11.2|12.6|33.1"/>
</p:tagLst>
</file>

<file path=ppt/tags/tag2.xml><?xml version="1.0" encoding="utf-8"?>
<p:tagLst xmlns:a="http://schemas.openxmlformats.org/drawingml/2006/main" xmlns:r="http://schemas.openxmlformats.org/officeDocument/2006/relationships" xmlns:p="http://schemas.openxmlformats.org/presentationml/2006/main">
  <p:tag name="TIMING" val="|8|13.5|11.5"/>
</p:tagLst>
</file>

<file path=ppt/tags/tag3.xml><?xml version="1.0" encoding="utf-8"?>
<p:tagLst xmlns:a="http://schemas.openxmlformats.org/drawingml/2006/main" xmlns:r="http://schemas.openxmlformats.org/officeDocument/2006/relationships" xmlns:p="http://schemas.openxmlformats.org/presentationml/2006/main">
  <p:tag name="TIMING" val="|6.6|15|8.2|13.2"/>
</p:tagLst>
</file>

<file path=ppt/tags/tag4.xml><?xml version="1.0" encoding="utf-8"?>
<p:tagLst xmlns:a="http://schemas.openxmlformats.org/drawingml/2006/main" xmlns:r="http://schemas.openxmlformats.org/officeDocument/2006/relationships" xmlns:p="http://schemas.openxmlformats.org/presentationml/2006/main">
  <p:tag name="TIMING" val="|12.1|13.9"/>
</p:tagLst>
</file>

<file path=ppt/tags/tag5.xml><?xml version="1.0" encoding="utf-8"?>
<p:tagLst xmlns:a="http://schemas.openxmlformats.org/drawingml/2006/main" xmlns:r="http://schemas.openxmlformats.org/officeDocument/2006/relationships" xmlns:p="http://schemas.openxmlformats.org/presentationml/2006/main">
  <p:tag name="TIMING" val="|34.2|21.3|1.7|23.7|48.4|17"/>
</p:tagLst>
</file>

<file path=ppt/tags/tag6.xml><?xml version="1.0" encoding="utf-8"?>
<p:tagLst xmlns:a="http://schemas.openxmlformats.org/drawingml/2006/main" xmlns:r="http://schemas.openxmlformats.org/officeDocument/2006/relationships" xmlns:p="http://schemas.openxmlformats.org/presentationml/2006/main">
  <p:tag name="TIMING" val="|50.4|13.2|14.5|10.3|13.5|6.2|20.6"/>
</p:tagLst>
</file>

<file path=ppt/tags/tag7.xml><?xml version="1.0" encoding="utf-8"?>
<p:tagLst xmlns:a="http://schemas.openxmlformats.org/drawingml/2006/main" xmlns:r="http://schemas.openxmlformats.org/officeDocument/2006/relationships" xmlns:p="http://schemas.openxmlformats.org/presentationml/2006/main">
  <p:tag name="TIMING" val="|15|11|6.6"/>
</p:tagLst>
</file>

<file path=ppt/tags/tag8.xml><?xml version="1.0" encoding="utf-8"?>
<p:tagLst xmlns:a="http://schemas.openxmlformats.org/drawingml/2006/main" xmlns:r="http://schemas.openxmlformats.org/officeDocument/2006/relationships" xmlns:p="http://schemas.openxmlformats.org/presentationml/2006/main">
  <p:tag name="TIMING" val="|23.6|7.6|26.2"/>
</p:tagLst>
</file>

<file path=ppt/tags/tag9.xml><?xml version="1.0" encoding="utf-8"?>
<p:tagLst xmlns:a="http://schemas.openxmlformats.org/drawingml/2006/main" xmlns:r="http://schemas.openxmlformats.org/officeDocument/2006/relationships" xmlns:p="http://schemas.openxmlformats.org/presentationml/2006/main">
  <p:tag name="TIMING" val="|19.3|9.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37970</TotalTime>
  <Words>706</Words>
  <Application>Microsoft Office PowerPoint</Application>
  <PresentationFormat>On-screen Show (4:3)</PresentationFormat>
  <Paragraphs>221</Paragraphs>
  <Slides>22</Slides>
  <Notes>0</Notes>
  <HiddenSlides>0</HiddenSlides>
  <MMClips>22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Office Theme</vt:lpstr>
      <vt:lpstr>Equation</vt:lpstr>
      <vt:lpstr>6.6 Spans and subspaces</vt:lpstr>
      <vt:lpstr>Introduction</vt:lpstr>
      <vt:lpstr>Definition</vt:lpstr>
      <vt:lpstr>Membership in the span</vt:lpstr>
      <vt:lpstr>Relationships</vt:lpstr>
      <vt:lpstr>Observations</vt:lpstr>
      <vt:lpstr>Equivalent spans</vt:lpstr>
      <vt:lpstr>Equivalent spans</vt:lpstr>
      <vt:lpstr>Example</vt:lpstr>
      <vt:lpstr>Example</vt:lpstr>
      <vt:lpstr>Example</vt:lpstr>
      <vt:lpstr>Example</vt:lpstr>
      <vt:lpstr>Example</vt:lpstr>
      <vt:lpstr>Example</vt:lpstr>
      <vt:lpstr>Example</vt:lpstr>
      <vt:lpstr>Example</vt:lpstr>
      <vt:lpstr>Testing for equality</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895</cp:revision>
  <dcterms:created xsi:type="dcterms:W3CDTF">2020-04-30T19:27:29Z</dcterms:created>
  <dcterms:modified xsi:type="dcterms:W3CDTF">2020-10-28T21:13:08Z</dcterms:modified>
</cp:coreProperties>
</file>